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8" r:id="rId2"/>
    <p:sldId id="341" r:id="rId3"/>
    <p:sldId id="342" r:id="rId4"/>
    <p:sldId id="297" r:id="rId5"/>
    <p:sldId id="303" r:id="rId6"/>
    <p:sldId id="304" r:id="rId7"/>
    <p:sldId id="308" r:id="rId8"/>
    <p:sldId id="309" r:id="rId9"/>
    <p:sldId id="310" r:id="rId10"/>
    <p:sldId id="311" r:id="rId11"/>
    <p:sldId id="319" r:id="rId12"/>
    <p:sldId id="323" r:id="rId13"/>
    <p:sldId id="346" r:id="rId14"/>
    <p:sldId id="318" r:id="rId15"/>
    <p:sldId id="317" r:id="rId16"/>
    <p:sldId id="315" r:id="rId17"/>
    <p:sldId id="316" r:id="rId18"/>
    <p:sldId id="314" r:id="rId19"/>
    <p:sldId id="326" r:id="rId20"/>
    <p:sldId id="324" r:id="rId21"/>
    <p:sldId id="352" r:id="rId22"/>
    <p:sldId id="329" r:id="rId23"/>
    <p:sldId id="347" r:id="rId24"/>
    <p:sldId id="348" r:id="rId25"/>
    <p:sldId id="3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4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C0D49B-AC30-440E-ABCF-50108163328B}" type="datetimeFigureOut">
              <a:rPr lang="en-US" smtClean="0"/>
              <a:t>4/24/2021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93FE6-E64B-4948-ADAC-9FC072E248D7}" type="slidenum">
              <a:rPr lang="en-US" smtClean="0"/>
              <a:t>‹#›</a:t>
            </a:fld>
            <a:endParaRPr lang="en-US"/>
          </a:p>
        </p:txBody>
      </p:sp>
    </p:spTree>
    <p:extLst>
      <p:ext uri="{BB962C8B-B14F-4D97-AF65-F5344CB8AC3E}">
        <p14:creationId xmlns:p14="http://schemas.microsoft.com/office/powerpoint/2010/main" val="133213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C93FE6-E64B-4948-ADAC-9FC072E248D7}" type="slidenum">
              <a:rPr lang="en-US" smtClean="0"/>
              <a:t>1</a:t>
            </a:fld>
            <a:endParaRPr lang="en-US"/>
          </a:p>
        </p:txBody>
      </p:sp>
    </p:spTree>
    <p:extLst>
      <p:ext uri="{BB962C8B-B14F-4D97-AF65-F5344CB8AC3E}">
        <p14:creationId xmlns:p14="http://schemas.microsoft.com/office/powerpoint/2010/main" val="425220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ADBF2-03F7-45EC-9301-4AC242BD0C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E55BDB-5E9C-48B2-81B9-CD04EF5638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7F5BFE-D6F3-4BB0-8563-64273CCE2687}"/>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5" name="Footer Placeholder 4">
            <a:extLst>
              <a:ext uri="{FF2B5EF4-FFF2-40B4-BE49-F238E27FC236}">
                <a16:creationId xmlns:a16="http://schemas.microsoft.com/office/drawing/2014/main" id="{BE827993-F594-4055-B7FD-43643265DF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E2E05-0813-4F3D-A75A-E56AFFF5C0C5}"/>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1776210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54B7-3DFB-4B9D-940E-544F44AE74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2E7E8B-C1F8-4D91-A542-D8DB7AA8EC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DCC051-9656-473B-A554-9366FE196AB5}"/>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5" name="Footer Placeholder 4">
            <a:extLst>
              <a:ext uri="{FF2B5EF4-FFF2-40B4-BE49-F238E27FC236}">
                <a16:creationId xmlns:a16="http://schemas.microsoft.com/office/drawing/2014/main" id="{4A7F9924-2FEA-4D1A-BCC0-632D80466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049EA1-0080-4902-8956-474594E5377B}"/>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155584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94C487-333F-4D45-B1F4-22DD7EBFD4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BF1F13-8A52-4E04-9301-61038DE5FC7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2EF86-E6BB-4564-9FDA-E53180FDE623}"/>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5" name="Footer Placeholder 4">
            <a:extLst>
              <a:ext uri="{FF2B5EF4-FFF2-40B4-BE49-F238E27FC236}">
                <a16:creationId xmlns:a16="http://schemas.microsoft.com/office/drawing/2014/main" id="{CE205F65-E9F6-477F-9A58-CE49C44B6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52254-E46A-4A53-9391-ACFAD69D9DDA}"/>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131508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731D-23EC-4BDF-927E-E85E03FF3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BFD543-4BC1-4D8A-8238-FA368DCDF1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7C546-2166-43FF-B8B5-7ABC7E30A605}"/>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5" name="Footer Placeholder 4">
            <a:extLst>
              <a:ext uri="{FF2B5EF4-FFF2-40B4-BE49-F238E27FC236}">
                <a16:creationId xmlns:a16="http://schemas.microsoft.com/office/drawing/2014/main" id="{51C6D1DA-6D82-4310-B247-B8163D7539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D4472-16A3-42BC-8050-CBE2918911C0}"/>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377730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0062-D9B3-4C1F-8A17-65532F908F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FEE242-3B5D-4399-A0C1-B1D072229C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4594BB-A64E-47C0-B075-332170D57DAF}"/>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5" name="Footer Placeholder 4">
            <a:extLst>
              <a:ext uri="{FF2B5EF4-FFF2-40B4-BE49-F238E27FC236}">
                <a16:creationId xmlns:a16="http://schemas.microsoft.com/office/drawing/2014/main" id="{A054DA70-CB83-407F-8A97-0785F0EA3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0428E5-FF90-46F3-8CF3-CBD3D3BE05F5}"/>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243681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F8D45-0C8E-4959-9496-1689CEF8FB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CF39FC-88A0-4B3D-B5F4-38D019942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BDE6D0-0F6B-4625-95C3-B6ECF3386B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6781F6-2FBE-4F58-B6BD-5A0002D438AC}"/>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6" name="Footer Placeholder 5">
            <a:extLst>
              <a:ext uri="{FF2B5EF4-FFF2-40B4-BE49-F238E27FC236}">
                <a16:creationId xmlns:a16="http://schemas.microsoft.com/office/drawing/2014/main" id="{35E74B29-B2A5-421E-98A1-1E6D6E6D8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7A98F-2916-4B10-98C6-04C0A331B11E}"/>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325301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9F57B-859E-4C74-81EC-60C9FE8A55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7222AA-4AC3-41B8-B262-316FE71F97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AD888A-42A1-449D-9F69-59053A31A4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22B079-8D6E-4D01-9840-02CA628E9D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D689C5-F2F3-4FF9-9D12-F599825CAD8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6595DE-1721-4521-B027-2685546DFF61}"/>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8" name="Footer Placeholder 7">
            <a:extLst>
              <a:ext uri="{FF2B5EF4-FFF2-40B4-BE49-F238E27FC236}">
                <a16:creationId xmlns:a16="http://schemas.microsoft.com/office/drawing/2014/main" id="{23C4A063-9F43-49EE-A1E7-C659B132C6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4EE070-7029-4EF2-884A-9C9311ED3D41}"/>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690909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05C7A-55F2-4097-B798-87E5FF6465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0484BF-5AE5-4F87-A128-768F6F6BFF15}"/>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4" name="Footer Placeholder 3">
            <a:extLst>
              <a:ext uri="{FF2B5EF4-FFF2-40B4-BE49-F238E27FC236}">
                <a16:creationId xmlns:a16="http://schemas.microsoft.com/office/drawing/2014/main" id="{346C9460-818E-4D6E-95AB-AEB67E03FB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9630C8-2A17-4CC9-9204-9857605161F1}"/>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1395562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3E4F1D-8274-4B9E-9510-066B6DD60CB2}"/>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3" name="Footer Placeholder 2">
            <a:extLst>
              <a:ext uri="{FF2B5EF4-FFF2-40B4-BE49-F238E27FC236}">
                <a16:creationId xmlns:a16="http://schemas.microsoft.com/office/drawing/2014/main" id="{FBBA0487-BA08-4251-B644-EA749C9DB1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51DD28-6991-4EFC-BF5C-ABB26A6C81D1}"/>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4067101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C7AA4-1F6E-4B70-839D-9EBD0CAAF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8B413B-7B7D-4102-B2D1-9C6CD6EC7F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F70F90-CB0B-4839-BD5B-9E3E748561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1C5F49-7F74-437D-9581-81A7159B3ECA}"/>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6" name="Footer Placeholder 5">
            <a:extLst>
              <a:ext uri="{FF2B5EF4-FFF2-40B4-BE49-F238E27FC236}">
                <a16:creationId xmlns:a16="http://schemas.microsoft.com/office/drawing/2014/main" id="{FFD3042B-39C0-4197-AB3A-C54FAE1566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65F0C-E146-4B47-957A-C2CF09BB2716}"/>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56511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E1541-1FF9-43E8-BC9C-6A2186D406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B5DEDD-6C39-4012-935B-BADB332EA5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339B4-1CE7-4B59-8632-27E549B5C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AC7F82-27D2-4CB7-A582-0CA8BE67D6CB}"/>
              </a:ext>
            </a:extLst>
          </p:cNvPr>
          <p:cNvSpPr>
            <a:spLocks noGrp="1"/>
          </p:cNvSpPr>
          <p:nvPr>
            <p:ph type="dt" sz="half" idx="10"/>
          </p:nvPr>
        </p:nvSpPr>
        <p:spPr/>
        <p:txBody>
          <a:bodyPr/>
          <a:lstStyle/>
          <a:p>
            <a:fld id="{86C4B036-0805-43B7-9C25-A5B9CE577627}" type="datetimeFigureOut">
              <a:rPr lang="en-US" smtClean="0"/>
              <a:t>4/24/2021</a:t>
            </a:fld>
            <a:endParaRPr lang="en-US"/>
          </a:p>
        </p:txBody>
      </p:sp>
      <p:sp>
        <p:nvSpPr>
          <p:cNvPr id="6" name="Footer Placeholder 5">
            <a:extLst>
              <a:ext uri="{FF2B5EF4-FFF2-40B4-BE49-F238E27FC236}">
                <a16:creationId xmlns:a16="http://schemas.microsoft.com/office/drawing/2014/main" id="{6AB2C18C-FA9F-43BB-8859-FD4DBF828A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A08A5E-F7AB-4159-A27F-2D7C5D757BF8}"/>
              </a:ext>
            </a:extLst>
          </p:cNvPr>
          <p:cNvSpPr>
            <a:spLocks noGrp="1"/>
          </p:cNvSpPr>
          <p:nvPr>
            <p:ph type="sldNum" sz="quarter" idx="12"/>
          </p:nvPr>
        </p:nvSpPr>
        <p:spPr/>
        <p:txBody>
          <a:bodyPr/>
          <a:lstStyle/>
          <a:p>
            <a:fld id="{0B7AD7FF-AD46-4D35-84F6-5D2D7DF6314D}" type="slidenum">
              <a:rPr lang="en-US" smtClean="0"/>
              <a:t>‹#›</a:t>
            </a:fld>
            <a:endParaRPr lang="en-US"/>
          </a:p>
        </p:txBody>
      </p:sp>
    </p:spTree>
    <p:extLst>
      <p:ext uri="{BB962C8B-B14F-4D97-AF65-F5344CB8AC3E}">
        <p14:creationId xmlns:p14="http://schemas.microsoft.com/office/powerpoint/2010/main" val="2662729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E8E732-B056-4484-A386-7193A0A72D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5A713D-9278-49D4-8B95-FB1E455887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1FA564-3A66-4863-A75D-DCD9958BA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4B036-0805-43B7-9C25-A5B9CE577627}" type="datetimeFigureOut">
              <a:rPr lang="en-US" smtClean="0"/>
              <a:t>4/24/2021</a:t>
            </a:fld>
            <a:endParaRPr lang="en-US"/>
          </a:p>
        </p:txBody>
      </p:sp>
      <p:sp>
        <p:nvSpPr>
          <p:cNvPr id="5" name="Footer Placeholder 4">
            <a:extLst>
              <a:ext uri="{FF2B5EF4-FFF2-40B4-BE49-F238E27FC236}">
                <a16:creationId xmlns:a16="http://schemas.microsoft.com/office/drawing/2014/main" id="{25D0026D-FD78-4C89-801E-2A5DE9671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556BE2-01C4-4E2A-BC72-7F635ADAD1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7AD7FF-AD46-4D35-84F6-5D2D7DF6314D}" type="slidenum">
              <a:rPr lang="en-US" smtClean="0"/>
              <a:t>‹#›</a:t>
            </a:fld>
            <a:endParaRPr lang="en-US"/>
          </a:p>
        </p:txBody>
      </p:sp>
    </p:spTree>
    <p:extLst>
      <p:ext uri="{BB962C8B-B14F-4D97-AF65-F5344CB8AC3E}">
        <p14:creationId xmlns:p14="http://schemas.microsoft.com/office/powerpoint/2010/main" val="145144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ED8710-51D5-446D-A59E-08A9F4B58CB7}"/>
              </a:ext>
            </a:extLst>
          </p:cNvPr>
          <p:cNvSpPr/>
          <p:nvPr/>
        </p:nvSpPr>
        <p:spPr>
          <a:xfrm>
            <a:off x="-39623" y="23349"/>
            <a:ext cx="12231623" cy="1200329"/>
          </a:xfrm>
          <a:prstGeom prst="rect">
            <a:avLst/>
          </a:prstGeom>
          <a:solidFill>
            <a:schemeClr val="accent2"/>
          </a:solidFill>
          <a:ln>
            <a:solidFill>
              <a:schemeClr val="tx1">
                <a:lumMod val="85000"/>
                <a:lumOff val="15000"/>
              </a:schemeClr>
            </a:solidFill>
          </a:ln>
        </p:spPr>
        <p:txBody>
          <a:bodyPr wrap="square" lIns="91440" tIns="45720" rIns="91440" bIns="45720">
            <a:spAutoFit/>
          </a:bodyPr>
          <a:lstStyle/>
          <a:p>
            <a:pPr algn="ctr"/>
            <a:r>
              <a:rPr lang="en-US" sz="3600" dirty="0" err="1">
                <a:ln w="0"/>
                <a:effectLst>
                  <a:outerShdw blurRad="38100" dist="19050" dir="2700000" algn="tl" rotWithShape="0">
                    <a:schemeClr val="dk1">
                      <a:alpha val="40000"/>
                    </a:schemeClr>
                  </a:outerShdw>
                </a:effectLst>
                <a:latin typeface="Arial Black" panose="020B0A04020102020204" pitchFamily="34" charset="0"/>
              </a:rPr>
              <a:t>Vibrio,and</a:t>
            </a:r>
            <a:r>
              <a:rPr lang="en-US" sz="3600" dirty="0">
                <a:ln w="0"/>
                <a:effectLst>
                  <a:outerShdw blurRad="38100" dist="19050" dir="2700000" algn="tl" rotWithShape="0">
                    <a:schemeClr val="dk1">
                      <a:alpha val="40000"/>
                    </a:schemeClr>
                  </a:outerShdw>
                </a:effectLst>
                <a:latin typeface="Arial Black" panose="020B0A04020102020204" pitchFamily="34" charset="0"/>
              </a:rPr>
              <a:t> related organisms </a:t>
            </a:r>
          </a:p>
          <a:p>
            <a:pPr algn="ctr"/>
            <a:r>
              <a:rPr lang="en-US" sz="3600" dirty="0">
                <a:ln w="0"/>
                <a:effectLst>
                  <a:outerShdw blurRad="38100" dist="19050" dir="2700000" algn="tl" rotWithShape="0">
                    <a:schemeClr val="dk1">
                      <a:alpha val="40000"/>
                    </a:schemeClr>
                  </a:outerShdw>
                </a:effectLst>
                <a:latin typeface="Arial Black" panose="020B0A04020102020204" pitchFamily="34" charset="0"/>
              </a:rPr>
              <a:t>( Aeromonas &amp;</a:t>
            </a:r>
            <a:r>
              <a:rPr lang="en-US" sz="3600" dirty="0" err="1">
                <a:ln w="0"/>
                <a:effectLst>
                  <a:outerShdw blurRad="38100" dist="19050" dir="2700000" algn="tl" rotWithShape="0">
                    <a:schemeClr val="dk1">
                      <a:alpha val="40000"/>
                    </a:schemeClr>
                  </a:outerShdw>
                </a:effectLst>
                <a:latin typeface="Arial Black" panose="020B0A04020102020204" pitchFamily="34" charset="0"/>
              </a:rPr>
              <a:t>plesiomonas</a:t>
            </a:r>
            <a:r>
              <a:rPr lang="en-US" sz="3600" dirty="0">
                <a:ln w="0"/>
                <a:effectLst>
                  <a:outerShdw blurRad="38100" dist="19050" dir="2700000" algn="tl" rotWithShape="0">
                    <a:schemeClr val="dk1">
                      <a:alpha val="40000"/>
                    </a:schemeClr>
                  </a:outerShdw>
                </a:effectLst>
                <a:latin typeface="Arial Black" panose="020B0A04020102020204" pitchFamily="34" charset="0"/>
              </a:rPr>
              <a:t>)</a:t>
            </a:r>
          </a:p>
        </p:txBody>
      </p:sp>
      <p:pic>
        <p:nvPicPr>
          <p:cNvPr id="3" name="Picture 2">
            <a:extLst>
              <a:ext uri="{FF2B5EF4-FFF2-40B4-BE49-F238E27FC236}">
                <a16:creationId xmlns:a16="http://schemas.microsoft.com/office/drawing/2014/main" id="{E20E15D3-F7B2-4F24-B8DB-C330DC5E5076}"/>
              </a:ext>
            </a:extLst>
          </p:cNvPr>
          <p:cNvPicPr>
            <a:picLocks noChangeAspect="1"/>
          </p:cNvPicPr>
          <p:nvPr/>
        </p:nvPicPr>
        <p:blipFill>
          <a:blip r:embed="rId3"/>
          <a:stretch>
            <a:fillRect/>
          </a:stretch>
        </p:blipFill>
        <p:spPr>
          <a:xfrm>
            <a:off x="1600492" y="1500529"/>
            <a:ext cx="9805650" cy="3844431"/>
          </a:xfrm>
          <a:prstGeom prst="rect">
            <a:avLst/>
          </a:prstGeom>
        </p:spPr>
      </p:pic>
      <p:sp>
        <p:nvSpPr>
          <p:cNvPr id="5" name="TextBox 4">
            <a:extLst>
              <a:ext uri="{FF2B5EF4-FFF2-40B4-BE49-F238E27FC236}">
                <a16:creationId xmlns:a16="http://schemas.microsoft.com/office/drawing/2014/main" id="{7A3DBB64-76A6-46DA-A18C-E954829EE59E}"/>
              </a:ext>
            </a:extLst>
          </p:cNvPr>
          <p:cNvSpPr txBox="1"/>
          <p:nvPr/>
        </p:nvSpPr>
        <p:spPr>
          <a:xfrm>
            <a:off x="4273587" y="5621811"/>
            <a:ext cx="4459459" cy="923330"/>
          </a:xfrm>
          <a:prstGeom prst="rect">
            <a:avLst/>
          </a:prstGeom>
          <a:solidFill>
            <a:schemeClr val="accent2"/>
          </a:solidFill>
        </p:spPr>
        <p:txBody>
          <a:bodyPr wrap="square" rtlCol="0">
            <a:spAutoFit/>
          </a:bodyPr>
          <a:lstStyle/>
          <a:p>
            <a:r>
              <a:rPr lang="en-US" dirty="0">
                <a:latin typeface="Arial Black" panose="020B0A04020102020204" pitchFamily="34" charset="0"/>
              </a:rPr>
              <a:t>Prof. Dr. </a:t>
            </a:r>
            <a:r>
              <a:rPr lang="en-US" dirty="0" err="1">
                <a:latin typeface="Arial Black" panose="020B0A04020102020204" pitchFamily="34" charset="0"/>
              </a:rPr>
              <a:t>Lamyaa</a:t>
            </a:r>
            <a:r>
              <a:rPr lang="en-US" dirty="0">
                <a:latin typeface="Arial Black" panose="020B0A04020102020204" pitchFamily="34" charset="0"/>
              </a:rPr>
              <a:t> </a:t>
            </a:r>
            <a:r>
              <a:rPr lang="en-US" dirty="0" err="1">
                <a:latin typeface="Arial Black" panose="020B0A04020102020204" pitchFamily="34" charset="0"/>
              </a:rPr>
              <a:t>Kadhim</a:t>
            </a:r>
            <a:r>
              <a:rPr lang="en-US" dirty="0">
                <a:latin typeface="Arial Black" panose="020B0A04020102020204" pitchFamily="34" charset="0"/>
              </a:rPr>
              <a:t> </a:t>
            </a:r>
            <a:r>
              <a:rPr lang="en-US" dirty="0" err="1">
                <a:latin typeface="Arial Black" panose="020B0A04020102020204" pitchFamily="34" charset="0"/>
              </a:rPr>
              <a:t>Baqer</a:t>
            </a:r>
            <a:endParaRPr lang="en-US" dirty="0">
              <a:latin typeface="Arial Black" panose="020B0A04020102020204" pitchFamily="34" charset="0"/>
            </a:endParaRPr>
          </a:p>
          <a:p>
            <a:r>
              <a:rPr lang="en-US" dirty="0">
                <a:latin typeface="Arial Black" panose="020B0A04020102020204" pitchFamily="34" charset="0"/>
              </a:rPr>
              <a:t>               Medical bacteriology</a:t>
            </a:r>
          </a:p>
          <a:p>
            <a:r>
              <a:rPr lang="en-US" dirty="0">
                <a:latin typeface="Arial Black" panose="020B0A04020102020204" pitchFamily="34" charset="0"/>
              </a:rPr>
              <a:t>               Third year </a:t>
            </a:r>
          </a:p>
        </p:txBody>
      </p:sp>
      <p:pic>
        <p:nvPicPr>
          <p:cNvPr id="7" name="Picture 8">
            <a:extLst>
              <a:ext uri="{FF2B5EF4-FFF2-40B4-BE49-F238E27FC236}">
                <a16:creationId xmlns:a16="http://schemas.microsoft.com/office/drawing/2014/main" id="{07463F24-E2AF-4167-AAC6-900CD8E8003F}"/>
              </a:ext>
            </a:extLst>
          </p:cNvPr>
          <p:cNvPicPr>
            <a:picLocks noChangeAspect="1" noChangeArrowheads="1"/>
          </p:cNvPicPr>
          <p:nvPr/>
        </p:nvPicPr>
        <p:blipFill>
          <a:blip r:embed="rId4" cstate="print"/>
          <a:srcRect/>
          <a:stretch>
            <a:fillRect/>
          </a:stretch>
        </p:blipFill>
        <p:spPr bwMode="auto">
          <a:xfrm>
            <a:off x="60961" y="0"/>
            <a:ext cx="11826240" cy="1151990"/>
          </a:xfrm>
          <a:prstGeom prst="rect">
            <a:avLst/>
          </a:prstGeom>
          <a:noFill/>
          <a:ln w="9525" algn="ctr">
            <a:noFill/>
            <a:miter lim="800000"/>
            <a:headEnd/>
            <a:tailEnd/>
          </a:ln>
          <a:effectLst/>
        </p:spPr>
      </p:pic>
      <p:pic>
        <p:nvPicPr>
          <p:cNvPr id="6" name="Picture 5">
            <a:extLst>
              <a:ext uri="{FF2B5EF4-FFF2-40B4-BE49-F238E27FC236}">
                <a16:creationId xmlns:a16="http://schemas.microsoft.com/office/drawing/2014/main" id="{5FE3CF90-2F91-43B1-8688-277045454E20}"/>
              </a:ext>
            </a:extLst>
          </p:cNvPr>
          <p:cNvPicPr>
            <a:picLocks noChangeAspect="1"/>
          </p:cNvPicPr>
          <p:nvPr/>
        </p:nvPicPr>
        <p:blipFill>
          <a:blip r:embed="rId5"/>
          <a:stretch>
            <a:fillRect/>
          </a:stretch>
        </p:blipFill>
        <p:spPr>
          <a:xfrm>
            <a:off x="9295754" y="5621995"/>
            <a:ext cx="1160926" cy="923146"/>
          </a:xfrm>
          <a:prstGeom prst="rect">
            <a:avLst/>
          </a:prstGeom>
        </p:spPr>
      </p:pic>
    </p:spTree>
    <p:extLst>
      <p:ext uri="{BB962C8B-B14F-4D97-AF65-F5344CB8AC3E}">
        <p14:creationId xmlns:p14="http://schemas.microsoft.com/office/powerpoint/2010/main" val="3672351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977" y="1540937"/>
            <a:ext cx="11208327" cy="2677656"/>
          </a:xfrm>
          <a:prstGeom prst="rect">
            <a:avLst/>
          </a:prstGeom>
          <a:noFill/>
        </p:spPr>
        <p:txBody>
          <a:bodyPr wrap="square" rtlCol="1">
            <a:spAutoFit/>
          </a:bodyPr>
          <a:lstStyle/>
          <a:p>
            <a:pPr lvl="0"/>
            <a:r>
              <a:rPr lang="en-US" sz="2400" b="1" dirty="0">
                <a:solidFill>
                  <a:prstClr val="black"/>
                </a:solidFill>
              </a:rPr>
              <a:t>E-Specific Tests</a:t>
            </a:r>
          </a:p>
          <a:p>
            <a:pPr lvl="0"/>
            <a:endParaRPr lang="en-US" sz="2400" b="1" dirty="0">
              <a:solidFill>
                <a:prstClr val="black"/>
              </a:solidFill>
            </a:endParaRPr>
          </a:p>
          <a:p>
            <a:pPr lvl="0"/>
            <a:r>
              <a:rPr lang="en-US" sz="2400" b="1" dirty="0">
                <a:solidFill>
                  <a:prstClr val="black"/>
                </a:solidFill>
              </a:rPr>
              <a:t>1-Biochemical tests</a:t>
            </a:r>
          </a:p>
          <a:p>
            <a:r>
              <a:rPr lang="en-US" sz="2400" b="1" dirty="0">
                <a:solidFill>
                  <a:prstClr val="black"/>
                </a:solidFill>
              </a:rPr>
              <a:t>2-String test</a:t>
            </a:r>
          </a:p>
          <a:p>
            <a:r>
              <a:rPr lang="en-US" sz="2400" b="1" dirty="0">
                <a:solidFill>
                  <a:prstClr val="black"/>
                </a:solidFill>
              </a:rPr>
              <a:t>3- Serological tests</a:t>
            </a:r>
          </a:p>
          <a:p>
            <a:r>
              <a:rPr lang="en-US" sz="2400" b="1" dirty="0">
                <a:solidFill>
                  <a:prstClr val="black"/>
                </a:solidFill>
              </a:rPr>
              <a:t>4-Molecular techniques</a:t>
            </a:r>
            <a:endParaRPr lang="ar-IQ" sz="2400" b="1" dirty="0">
              <a:solidFill>
                <a:prstClr val="black"/>
              </a:solidFill>
            </a:endParaRPr>
          </a:p>
          <a:p>
            <a:pPr lvl="0"/>
            <a:endParaRPr lang="ar-IQ" sz="2400" b="1" dirty="0">
              <a:solidFill>
                <a:prstClr val="black"/>
              </a:solidFill>
            </a:endParaRPr>
          </a:p>
        </p:txBody>
      </p:sp>
      <p:pic>
        <p:nvPicPr>
          <p:cNvPr id="3" name="Picture 2"/>
          <p:cNvPicPr>
            <a:picLocks noChangeAspect="1"/>
          </p:cNvPicPr>
          <p:nvPr/>
        </p:nvPicPr>
        <p:blipFill>
          <a:blip r:embed="rId2"/>
          <a:stretch>
            <a:fillRect/>
          </a:stretch>
        </p:blipFill>
        <p:spPr>
          <a:xfrm>
            <a:off x="5726937" y="1099201"/>
            <a:ext cx="5619936" cy="4319902"/>
          </a:xfrm>
          <a:prstGeom prst="rect">
            <a:avLst/>
          </a:prstGeom>
        </p:spPr>
      </p:pic>
    </p:spTree>
    <p:extLst>
      <p:ext uri="{BB962C8B-B14F-4D97-AF65-F5344CB8AC3E}">
        <p14:creationId xmlns:p14="http://schemas.microsoft.com/office/powerpoint/2010/main" val="303036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4893647"/>
          </a:xfrm>
          <a:prstGeom prst="rect">
            <a:avLst/>
          </a:prstGeom>
          <a:noFill/>
        </p:spPr>
        <p:txBody>
          <a:bodyPr wrap="square" rtlCol="1">
            <a:spAutoFit/>
          </a:bodyPr>
          <a:lstStyle/>
          <a:p>
            <a:pPr algn="ctr"/>
            <a:r>
              <a:rPr lang="en-US" sz="2800" b="1" dirty="0">
                <a:solidFill>
                  <a:srgbClr val="FF0000"/>
                </a:solidFill>
              </a:rPr>
              <a:t>Biochemical tests:</a:t>
            </a:r>
            <a:endParaRPr lang="en-US" sz="2400" b="1" dirty="0"/>
          </a:p>
          <a:p>
            <a:r>
              <a:rPr lang="en-US" sz="2400" dirty="0"/>
              <a:t>-Ferments glucose, maltose, mannitol, and sucrose but not lactose and arabinose</a:t>
            </a:r>
          </a:p>
          <a:p>
            <a:endParaRPr lang="en-US" sz="2400" dirty="0"/>
          </a:p>
          <a:p>
            <a:r>
              <a:rPr lang="en-US" sz="2400" dirty="0"/>
              <a:t>-Reduces nitrate </a:t>
            </a:r>
          </a:p>
          <a:p>
            <a:endParaRPr lang="en-US" sz="2400" dirty="0"/>
          </a:p>
          <a:p>
            <a:r>
              <a:rPr lang="en-US" sz="2400" dirty="0"/>
              <a:t>-Oxidase positive :a key step in the preliminary identification of </a:t>
            </a:r>
            <a:r>
              <a:rPr lang="en-US" sz="2400" i="1" dirty="0"/>
              <a:t>V.cholerae </a:t>
            </a:r>
            <a:r>
              <a:rPr lang="en-US" sz="2400" dirty="0"/>
              <a:t>and other Vibrios.</a:t>
            </a:r>
          </a:p>
          <a:p>
            <a:endParaRPr lang="en-US" sz="2400" dirty="0"/>
          </a:p>
          <a:p>
            <a:pPr marL="342900" indent="-342900">
              <a:buFontTx/>
              <a:buChar char="-"/>
            </a:pPr>
            <a:r>
              <a:rPr lang="en-US" sz="2400" dirty="0"/>
              <a:t>Indole positive</a:t>
            </a:r>
          </a:p>
          <a:p>
            <a:endParaRPr lang="en-US" sz="2400" dirty="0"/>
          </a:p>
          <a:p>
            <a:pPr marL="342900" indent="-342900">
              <a:buFontTx/>
              <a:buChar char="-"/>
            </a:pPr>
            <a:r>
              <a:rPr lang="en-US" sz="2400" dirty="0"/>
              <a:t>String test positive.</a:t>
            </a:r>
          </a:p>
          <a:p>
            <a:endParaRPr lang="en-US" sz="2400" dirty="0"/>
          </a:p>
          <a:p>
            <a:pPr marL="342900" indent="-342900">
              <a:buFontTx/>
              <a:buChar char="-"/>
            </a:pPr>
            <a:r>
              <a:rPr lang="en-US" sz="2400" dirty="0"/>
              <a:t>Most vibrio species are halotolerant ,and NaCl often stimulates their growth. </a:t>
            </a:r>
            <a:r>
              <a:rPr lang="en-US" sz="2000" b="1" dirty="0"/>
              <a:t>This differentiates Vibrios from Aeromonas  since Vibrios grow on media containing 6% NaCl ,but Aeromonads does not.</a:t>
            </a:r>
            <a:endParaRPr lang="ar-IQ" sz="2000" b="1" i="1" dirty="0"/>
          </a:p>
        </p:txBody>
      </p:sp>
      <p:sp>
        <p:nvSpPr>
          <p:cNvPr id="3" name="Rounded Rectangle 2"/>
          <p:cNvSpPr/>
          <p:nvPr/>
        </p:nvSpPr>
        <p:spPr>
          <a:xfrm>
            <a:off x="852920" y="5062142"/>
            <a:ext cx="10723418" cy="1667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112712" lvl="0" fontAlgn="base">
              <a:spcBef>
                <a:spcPct val="0"/>
              </a:spcBef>
              <a:spcAft>
                <a:spcPts val="600"/>
              </a:spcAft>
              <a:defRPr/>
            </a:pPr>
            <a:r>
              <a:rPr lang="en-US" sz="2400" b="1" dirty="0">
                <a:solidFill>
                  <a:schemeClr val="bg1"/>
                </a:solidFill>
              </a:rPr>
              <a:t> Differentiation between Classic and El Tor ( bio- typing):</a:t>
            </a:r>
          </a:p>
          <a:p>
            <a:pPr marL="112712" lvl="0" fontAlgn="base">
              <a:spcBef>
                <a:spcPct val="0"/>
              </a:spcBef>
              <a:spcAft>
                <a:spcPts val="600"/>
              </a:spcAft>
              <a:defRPr/>
            </a:pPr>
            <a:r>
              <a:rPr lang="en-US" sz="2400" b="1" dirty="0">
                <a:solidFill>
                  <a:schemeClr val="bg1"/>
                </a:solidFill>
              </a:rPr>
              <a:t>El Tor </a:t>
            </a:r>
            <a:r>
              <a:rPr lang="en-US" sz="2400" dirty="0">
                <a:solidFill>
                  <a:schemeClr val="bg1"/>
                </a:solidFill>
              </a:rPr>
              <a:t>biotype produces a hemolysin, </a:t>
            </a:r>
          </a:p>
          <a:p>
            <a:pPr marL="112712" lvl="0" fontAlgn="base">
              <a:spcBef>
                <a:spcPct val="0"/>
              </a:spcBef>
              <a:spcAft>
                <a:spcPts val="600"/>
              </a:spcAft>
              <a:defRPr/>
            </a:pPr>
            <a:r>
              <a:rPr lang="en-US" sz="2400" dirty="0">
                <a:solidFill>
                  <a:schemeClr val="bg1"/>
                </a:solidFill>
              </a:rPr>
              <a:t>+ Voges-Proskauer test, </a:t>
            </a:r>
          </a:p>
          <a:p>
            <a:pPr marL="112712" lvl="0" fontAlgn="base">
              <a:spcBef>
                <a:spcPct val="0"/>
              </a:spcBef>
              <a:spcAft>
                <a:spcPts val="600"/>
              </a:spcAft>
              <a:defRPr/>
            </a:pPr>
            <a:r>
              <a:rPr lang="en-US" sz="2400" dirty="0">
                <a:solidFill>
                  <a:schemeClr val="bg1"/>
                </a:solidFill>
              </a:rPr>
              <a:t>and is resistant to polymyxin B .</a:t>
            </a:r>
            <a:endParaRPr lang="en-US" sz="2400" b="1" dirty="0">
              <a:solidFill>
                <a:schemeClr val="bg1"/>
              </a:solidFill>
            </a:endParaRPr>
          </a:p>
        </p:txBody>
      </p:sp>
    </p:spTree>
    <p:extLst>
      <p:ext uri="{BB962C8B-B14F-4D97-AF65-F5344CB8AC3E}">
        <p14:creationId xmlns:p14="http://schemas.microsoft.com/office/powerpoint/2010/main" val="419651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508" y="0"/>
            <a:ext cx="11707091" cy="2739211"/>
          </a:xfrm>
          <a:prstGeom prst="rect">
            <a:avLst/>
          </a:prstGeom>
        </p:spPr>
        <p:txBody>
          <a:bodyPr wrap="square">
            <a:spAutoFit/>
          </a:bodyPr>
          <a:lstStyle/>
          <a:p>
            <a:pPr lvl="0" algn="ctr" eaLnBrk="0" hangingPunct="0">
              <a:spcBef>
                <a:spcPct val="0"/>
              </a:spcBef>
            </a:pPr>
            <a:r>
              <a:rPr lang="en-US" sz="2800" b="1" dirty="0">
                <a:solidFill>
                  <a:srgbClr val="FF0000"/>
                </a:solidFill>
                <a:cs typeface="Times New Roman" pitchFamily="18" charset="0"/>
              </a:rPr>
              <a:t>String Test</a:t>
            </a:r>
          </a:p>
          <a:p>
            <a:pPr lvl="0" algn="justLow" eaLnBrk="0" hangingPunct="0">
              <a:spcBef>
                <a:spcPct val="0"/>
              </a:spcBef>
            </a:pPr>
            <a:r>
              <a:rPr lang="en-US" sz="2400" b="1" dirty="0">
                <a:solidFill>
                  <a:prstClr val="black"/>
                </a:solidFill>
                <a:cs typeface="Times New Roman" pitchFamily="18" charset="0"/>
              </a:rPr>
              <a:t>Uses of String test </a:t>
            </a:r>
            <a:r>
              <a:rPr lang="en-US" sz="2400" dirty="0">
                <a:solidFill>
                  <a:prstClr val="black"/>
                </a:solidFill>
                <a:cs typeface="Times New Roman" pitchFamily="18" charset="0"/>
              </a:rPr>
              <a:t>:</a:t>
            </a:r>
          </a:p>
          <a:p>
            <a:pPr algn="justLow" eaLnBrk="0" hangingPunct="0">
              <a:spcBef>
                <a:spcPct val="0"/>
              </a:spcBef>
            </a:pPr>
            <a:r>
              <a:rPr lang="en-US" sz="2400" dirty="0">
                <a:solidFill>
                  <a:prstClr val="black"/>
                </a:solidFill>
                <a:cs typeface="Times New Roman" pitchFamily="18" charset="0"/>
              </a:rPr>
              <a:t>to separate Vibrio species  from  other bacterial species that share similarities, particularly </a:t>
            </a:r>
            <a:r>
              <a:rPr lang="en-US" sz="2400" i="1" dirty="0">
                <a:solidFill>
                  <a:prstClr val="black"/>
                </a:solidFill>
                <a:cs typeface="Times New Roman" pitchFamily="18" charset="0"/>
              </a:rPr>
              <a:t>Aeromonas</a:t>
            </a:r>
            <a:r>
              <a:rPr lang="en-US" sz="2400" dirty="0">
                <a:solidFill>
                  <a:prstClr val="black"/>
                </a:solidFill>
                <a:cs typeface="Times New Roman" pitchFamily="18" charset="0"/>
              </a:rPr>
              <a:t> species. </a:t>
            </a:r>
            <a:r>
              <a:rPr lang="en-US" sz="2400" dirty="0">
                <a:cs typeface="Times New Roman" pitchFamily="18" charset="0"/>
              </a:rPr>
              <a:t>All </a:t>
            </a:r>
            <a:r>
              <a:rPr lang="en-US" sz="2400" i="1" dirty="0">
                <a:cs typeface="Times New Roman" pitchFamily="18" charset="0"/>
              </a:rPr>
              <a:t>V. cholerae </a:t>
            </a:r>
            <a:r>
              <a:rPr lang="en-US" sz="2400" dirty="0">
                <a:cs typeface="Times New Roman" pitchFamily="18" charset="0"/>
              </a:rPr>
              <a:t>strains, as well as most other Vibrios, are positive, whereas </a:t>
            </a:r>
            <a:r>
              <a:rPr lang="en-US" sz="2400" i="1" dirty="0">
                <a:cs typeface="Times New Roman" pitchFamily="18" charset="0"/>
              </a:rPr>
              <a:t>Aeromonas</a:t>
            </a:r>
            <a:r>
              <a:rPr lang="en-US" sz="2400" dirty="0">
                <a:cs typeface="Times New Roman" pitchFamily="18" charset="0"/>
              </a:rPr>
              <a:t> strains are negative.</a:t>
            </a:r>
          </a:p>
          <a:p>
            <a:pPr algn="justLow" eaLnBrk="0" hangingPunct="0">
              <a:spcBef>
                <a:spcPct val="0"/>
              </a:spcBef>
            </a:pPr>
            <a:endParaRPr lang="en-US" sz="2400" dirty="0">
              <a:cs typeface="Times New Roman" pitchFamily="18" charset="0"/>
            </a:endParaRPr>
          </a:p>
          <a:p>
            <a:pPr lvl="0" algn="justLow" eaLnBrk="0" hangingPunct="0">
              <a:spcBef>
                <a:spcPct val="0"/>
              </a:spcBef>
            </a:pPr>
            <a:endParaRPr lang="en-US" sz="2400" dirty="0">
              <a:solidFill>
                <a:prstClr val="black"/>
              </a:solidFill>
              <a:cs typeface="Times New Roman" pitchFamily="18" charset="0"/>
            </a:endParaRPr>
          </a:p>
        </p:txBody>
      </p:sp>
      <p:pic>
        <p:nvPicPr>
          <p:cNvPr id="7" name="Picture 6"/>
          <p:cNvPicPr>
            <a:picLocks noChangeAspect="1"/>
          </p:cNvPicPr>
          <p:nvPr/>
        </p:nvPicPr>
        <p:blipFill>
          <a:blip r:embed="rId2"/>
          <a:stretch>
            <a:fillRect/>
          </a:stretch>
        </p:blipFill>
        <p:spPr>
          <a:xfrm>
            <a:off x="5402977" y="2860457"/>
            <a:ext cx="6636622" cy="3357562"/>
          </a:xfrm>
          <a:prstGeom prst="rect">
            <a:avLst/>
          </a:prstGeom>
        </p:spPr>
      </p:pic>
      <p:sp>
        <p:nvSpPr>
          <p:cNvPr id="2" name="TextBox 1"/>
          <p:cNvSpPr txBox="1"/>
          <p:nvPr/>
        </p:nvSpPr>
        <p:spPr>
          <a:xfrm>
            <a:off x="185738" y="2210574"/>
            <a:ext cx="4543425" cy="4524315"/>
          </a:xfrm>
          <a:prstGeom prst="rect">
            <a:avLst/>
          </a:prstGeom>
          <a:solidFill>
            <a:schemeClr val="bg1">
              <a:lumMod val="95000"/>
            </a:schemeClr>
          </a:solidFill>
        </p:spPr>
        <p:txBody>
          <a:bodyPr wrap="square" rtlCol="1">
            <a:spAutoFit/>
          </a:bodyPr>
          <a:lstStyle/>
          <a:p>
            <a:pPr algn="ctr" eaLnBrk="0" hangingPunct="0">
              <a:spcBef>
                <a:spcPct val="0"/>
              </a:spcBef>
            </a:pPr>
            <a:r>
              <a:rPr lang="en-US" sz="2400" b="1" dirty="0">
                <a:cs typeface="Times New Roman" pitchFamily="18" charset="0"/>
              </a:rPr>
              <a:t>Principle of String test</a:t>
            </a:r>
          </a:p>
          <a:p>
            <a:pPr algn="ctr" eaLnBrk="0" hangingPunct="0">
              <a:spcBef>
                <a:spcPct val="0"/>
              </a:spcBef>
            </a:pPr>
            <a:endParaRPr lang="en-US" sz="2400" b="1" dirty="0">
              <a:cs typeface="Times New Roman" pitchFamily="18" charset="0"/>
            </a:endParaRPr>
          </a:p>
          <a:p>
            <a:pPr algn="justLow" eaLnBrk="0" hangingPunct="0">
              <a:spcBef>
                <a:spcPct val="0"/>
              </a:spcBef>
            </a:pPr>
            <a:r>
              <a:rPr lang="en-US" dirty="0">
                <a:cs typeface="Times New Roman" pitchFamily="18" charset="0"/>
              </a:rPr>
              <a:t> </a:t>
            </a:r>
            <a:r>
              <a:rPr lang="en-US" sz="2000" dirty="0">
                <a:cs typeface="Times New Roman" pitchFamily="18" charset="0"/>
              </a:rPr>
              <a:t>The test is done by emulsifying a large colony in a small drop of 0.5% sodium deoxycholate in sterile distilled H</a:t>
            </a:r>
            <a:r>
              <a:rPr lang="en-US" sz="2000" baseline="-30000" dirty="0">
                <a:cs typeface="Times New Roman" pitchFamily="18" charset="0"/>
              </a:rPr>
              <a:t>2</a:t>
            </a:r>
            <a:r>
              <a:rPr lang="en-US" sz="2000" dirty="0">
                <a:cs typeface="Times New Roman" pitchFamily="18" charset="0"/>
              </a:rPr>
              <a:t>O.</a:t>
            </a:r>
          </a:p>
          <a:p>
            <a:pPr algn="justLow" eaLnBrk="0" hangingPunct="0">
              <a:spcBef>
                <a:spcPct val="0"/>
              </a:spcBef>
            </a:pPr>
            <a:endParaRPr lang="en-US" sz="2000" dirty="0">
              <a:cs typeface="Times New Roman" pitchFamily="18" charset="0"/>
            </a:endParaRPr>
          </a:p>
          <a:p>
            <a:pPr algn="justLow" eaLnBrk="0" hangingPunct="0">
              <a:spcBef>
                <a:spcPct val="0"/>
              </a:spcBef>
            </a:pPr>
            <a:r>
              <a:rPr lang="en-US" sz="2000" dirty="0">
                <a:cs typeface="Times New Roman" pitchFamily="18" charset="0"/>
              </a:rPr>
              <a:t>If the result is positive, the suspension  will lose turbidity ,and DNA will be released from the lysed cells causing the mixture to become viscous. a mucoid string is formed when an inoculating loop is drawn slowly away from the suspension. </a:t>
            </a:r>
          </a:p>
          <a:p>
            <a:pPr algn="justLow" eaLnBrk="0" hangingPunct="0">
              <a:spcBef>
                <a:spcPct val="0"/>
              </a:spcBef>
            </a:pPr>
            <a:endParaRPr lang="en-US" sz="2000" dirty="0">
              <a:cs typeface="Times New Roman" pitchFamily="18" charset="0"/>
            </a:endParaRPr>
          </a:p>
        </p:txBody>
      </p:sp>
    </p:spTree>
    <p:extLst>
      <p:ext uri="{BB962C8B-B14F-4D97-AF65-F5344CB8AC3E}">
        <p14:creationId xmlns:p14="http://schemas.microsoft.com/office/powerpoint/2010/main" val="381969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A52106-EB48-46F9-B554-BE6B84DB4811}"/>
              </a:ext>
            </a:extLst>
          </p:cNvPr>
          <p:cNvSpPr txBox="1"/>
          <p:nvPr/>
        </p:nvSpPr>
        <p:spPr>
          <a:xfrm>
            <a:off x="778412" y="575663"/>
            <a:ext cx="11413588" cy="7971413"/>
          </a:xfrm>
          <a:prstGeom prst="rect">
            <a:avLst/>
          </a:prstGeom>
          <a:noFill/>
        </p:spPr>
        <p:txBody>
          <a:bodyPr wrap="square">
            <a:spAutoFit/>
          </a:bodyPr>
          <a:lstStyle/>
          <a:p>
            <a:pPr algn="l"/>
            <a:r>
              <a:rPr lang="en-US" sz="2800" b="0" i="0" dirty="0">
                <a:solidFill>
                  <a:srgbClr val="000000"/>
                </a:solidFill>
                <a:effectLst/>
              </a:rPr>
              <a:t> </a:t>
            </a:r>
            <a:r>
              <a:rPr lang="en-US" sz="2800" b="1" i="0" dirty="0">
                <a:solidFill>
                  <a:srgbClr val="000000"/>
                </a:solidFill>
                <a:effectLst/>
              </a:rPr>
              <a:t>Serologic identification</a:t>
            </a:r>
            <a:r>
              <a:rPr kumimoji="0" lang="en-US" sz="2800" b="0" i="0" u="none" strike="noStrike" kern="1200" cap="none" spc="0" normalizeH="0" baseline="0" noProof="0" dirty="0">
                <a:ln>
                  <a:noFill/>
                </a:ln>
                <a:solidFill>
                  <a:srgbClr val="000000"/>
                </a:solidFill>
                <a:effectLst/>
                <a:uLnTx/>
                <a:uFillTx/>
                <a:ea typeface="+mn-ea"/>
                <a:cs typeface="+mn-cs"/>
              </a:rPr>
              <a:t> </a:t>
            </a:r>
          </a:p>
          <a:p>
            <a:pPr algn="l"/>
            <a:endParaRPr kumimoji="0" lang="en-US" sz="2800" b="0" i="0" u="none" strike="noStrike" kern="1200" cap="none" spc="0" normalizeH="0" baseline="0" noProof="0" dirty="0">
              <a:ln>
                <a:noFill/>
              </a:ln>
              <a:solidFill>
                <a:srgbClr val="000000"/>
              </a:solidFill>
              <a:effectLst/>
              <a:uLnTx/>
              <a:uFillTx/>
              <a:ea typeface="+mn-ea"/>
              <a:cs typeface="+mn-cs"/>
            </a:endParaRPr>
          </a:p>
          <a:p>
            <a:pPr algn="l"/>
            <a:r>
              <a:rPr lang="en-US" sz="2400" dirty="0">
                <a:solidFill>
                  <a:srgbClr val="000000"/>
                </a:solidFill>
              </a:rPr>
              <a:t>As mentioned before, there are </a:t>
            </a:r>
            <a:r>
              <a:rPr kumimoji="0" lang="en-US" sz="2400" b="0" i="0" u="none" strike="noStrike" kern="1200" cap="none" spc="0" normalizeH="0" baseline="0" noProof="0" dirty="0">
                <a:ln>
                  <a:noFill/>
                </a:ln>
                <a:solidFill>
                  <a:srgbClr val="000000"/>
                </a:solidFill>
                <a:effectLst/>
                <a:uLnTx/>
                <a:uFillTx/>
                <a:ea typeface="+mn-ea"/>
                <a:cs typeface="+mn-cs"/>
              </a:rPr>
              <a:t>more than 200 serogroups of </a:t>
            </a:r>
            <a:r>
              <a:rPr kumimoji="0" lang="en-US" sz="2400" b="1" i="1" u="none" strike="noStrike" kern="1200" cap="none" spc="0" normalizeH="0" baseline="0" noProof="0" dirty="0">
                <a:ln>
                  <a:noFill/>
                </a:ln>
                <a:solidFill>
                  <a:srgbClr val="FF0000"/>
                </a:solidFill>
                <a:effectLst/>
                <a:uLnTx/>
                <a:uFillTx/>
                <a:ea typeface="+mn-ea"/>
                <a:cs typeface="+mn-cs"/>
              </a:rPr>
              <a:t>V. cholerae</a:t>
            </a:r>
            <a:r>
              <a:rPr kumimoji="0" lang="en-US" sz="2400" b="1" i="0" u="none" strike="noStrike" kern="1200" cap="none" spc="0" normalizeH="0" baseline="0" noProof="0" dirty="0">
                <a:ln>
                  <a:noFill/>
                </a:ln>
                <a:solidFill>
                  <a:srgbClr val="FF0000"/>
                </a:solidFill>
                <a:effectLst/>
                <a:uLnTx/>
                <a:uFillTx/>
                <a:ea typeface="+mn-ea"/>
                <a:cs typeface="+mn-cs"/>
              </a:rPr>
              <a:t> </a:t>
            </a:r>
            <a:r>
              <a:rPr kumimoji="0" lang="en-US" sz="2400" b="0" i="1" u="none" strike="noStrike" kern="1200" cap="none" spc="0" normalizeH="0" baseline="0" noProof="0" dirty="0">
                <a:ln>
                  <a:noFill/>
                </a:ln>
                <a:solidFill>
                  <a:srgbClr val="000000"/>
                </a:solidFill>
                <a:effectLst/>
                <a:uLnTx/>
                <a:uFillTx/>
                <a:ea typeface="+mn-ea"/>
                <a:cs typeface="+mn-cs"/>
              </a:rPr>
              <a:t>,</a:t>
            </a:r>
            <a:r>
              <a:rPr kumimoji="0" lang="en-US" sz="2400" b="0" i="0" u="none" strike="noStrike" kern="1200" cap="none" spc="0" normalizeH="0" baseline="0" noProof="0" dirty="0">
                <a:ln>
                  <a:noFill/>
                </a:ln>
                <a:solidFill>
                  <a:srgbClr val="000000"/>
                </a:solidFill>
                <a:effectLst/>
                <a:uLnTx/>
                <a:uFillTx/>
                <a:ea typeface="+mn-ea"/>
                <a:cs typeface="+mn-cs"/>
              </a:rPr>
              <a:t> among which O1 and 0139 serogroups are the causative agent of most of the epidemics and pandemics.</a:t>
            </a:r>
            <a:endParaRPr lang="en-US" sz="2400" b="1" i="0" dirty="0">
              <a:solidFill>
                <a:srgbClr val="000000"/>
              </a:solidFill>
              <a:effectLst/>
            </a:endParaRPr>
          </a:p>
          <a:p>
            <a:pPr algn="l"/>
            <a:endParaRPr lang="en-US" sz="2400" b="1" i="0" dirty="0">
              <a:solidFill>
                <a:srgbClr val="000000"/>
              </a:solidFill>
              <a:effectLst/>
            </a:endParaRPr>
          </a:p>
          <a:p>
            <a:r>
              <a:rPr lang="en-US" sz="2400" b="0" i="0" dirty="0">
                <a:solidFill>
                  <a:srgbClr val="000000"/>
                </a:solidFill>
                <a:effectLst/>
              </a:rPr>
              <a:t>Serologic identification of </a:t>
            </a:r>
            <a:r>
              <a:rPr lang="en-US" sz="2400" b="0" i="1" dirty="0">
                <a:solidFill>
                  <a:srgbClr val="000000"/>
                </a:solidFill>
                <a:effectLst/>
              </a:rPr>
              <a:t>V. cholera</a:t>
            </a:r>
            <a:r>
              <a:rPr lang="en-US" sz="2400" b="0" i="0" dirty="0">
                <a:solidFill>
                  <a:srgbClr val="000000"/>
                </a:solidFill>
                <a:effectLst/>
              </a:rPr>
              <a:t> O1 and 0139 serogroup is  the most rapid and specific method of identification.</a:t>
            </a:r>
          </a:p>
          <a:p>
            <a:r>
              <a:rPr lang="en-US" sz="2400" dirty="0">
                <a:solidFill>
                  <a:srgbClr val="000000"/>
                </a:solidFill>
              </a:rPr>
              <a:t>It is </a:t>
            </a:r>
            <a:r>
              <a:rPr lang="en-US" sz="2400" b="0" i="0" dirty="0">
                <a:solidFill>
                  <a:srgbClr val="000000"/>
                </a:solidFill>
                <a:effectLst/>
              </a:rPr>
              <a:t>carried out by slide  </a:t>
            </a:r>
            <a:r>
              <a:rPr lang="en-US" sz="2400" b="1" i="0" dirty="0">
                <a:solidFill>
                  <a:srgbClr val="000000"/>
                </a:solidFill>
                <a:effectLst/>
              </a:rPr>
              <a:t>agglutination test </a:t>
            </a:r>
            <a:r>
              <a:rPr lang="en-US" sz="2400" b="0" i="0" dirty="0">
                <a:solidFill>
                  <a:srgbClr val="000000"/>
                </a:solidFill>
                <a:effectLst/>
              </a:rPr>
              <a:t>with the specific antisera. </a:t>
            </a:r>
          </a:p>
          <a:p>
            <a:endParaRPr lang="en-US" sz="2400" dirty="0">
              <a:solidFill>
                <a:srgbClr val="000000"/>
              </a:solidFill>
            </a:endParaRPr>
          </a:p>
          <a:p>
            <a:endParaRPr lang="en-US" sz="2400" dirty="0">
              <a:solidFill>
                <a:srgbClr val="000000"/>
              </a:solidFill>
            </a:endParaRPr>
          </a:p>
          <a:p>
            <a:endParaRPr lang="en-US" sz="2400" dirty="0">
              <a:solidFill>
                <a:srgbClr val="000000"/>
              </a:solidFill>
            </a:endParaRPr>
          </a:p>
          <a:p>
            <a:r>
              <a:rPr lang="en-US" sz="2400" b="1" i="0" dirty="0">
                <a:solidFill>
                  <a:srgbClr val="000000"/>
                </a:solidFill>
                <a:effectLst/>
              </a:rPr>
              <a:t>Isolates of O1 serogroup </a:t>
            </a:r>
            <a:r>
              <a:rPr lang="en-US" sz="2400" b="0" i="0" dirty="0">
                <a:solidFill>
                  <a:srgbClr val="000000"/>
                </a:solidFill>
                <a:effectLst/>
              </a:rPr>
              <a:t>is further divided into three serotypes</a:t>
            </a:r>
          </a:p>
          <a:p>
            <a:endParaRPr lang="en-US" sz="2400" dirty="0">
              <a:solidFill>
                <a:srgbClr val="000000"/>
              </a:solidFill>
            </a:endParaRPr>
          </a:p>
          <a:p>
            <a:r>
              <a:rPr lang="en-US" sz="2400" b="0" i="0" dirty="0">
                <a:solidFill>
                  <a:srgbClr val="000000"/>
                </a:solidFill>
                <a:effectLst/>
              </a:rPr>
              <a:t>Ogawa </a:t>
            </a:r>
          </a:p>
          <a:p>
            <a:r>
              <a:rPr lang="en-US" sz="2400" b="0" i="0" dirty="0">
                <a:solidFill>
                  <a:srgbClr val="000000"/>
                </a:solidFill>
                <a:effectLst/>
              </a:rPr>
              <a:t> Inaba </a:t>
            </a:r>
          </a:p>
          <a:p>
            <a:r>
              <a:rPr lang="en-US" sz="2400" b="0" i="0" dirty="0">
                <a:solidFill>
                  <a:srgbClr val="000000"/>
                </a:solidFill>
                <a:effectLst/>
              </a:rPr>
              <a:t>and </a:t>
            </a:r>
            <a:r>
              <a:rPr lang="en-US" sz="2400" b="0" i="0" dirty="0" err="1">
                <a:solidFill>
                  <a:srgbClr val="000000"/>
                </a:solidFill>
                <a:effectLst/>
              </a:rPr>
              <a:t>Hikojima</a:t>
            </a:r>
            <a:r>
              <a:rPr lang="en-US" sz="2400" b="0" i="0" dirty="0">
                <a:solidFill>
                  <a:srgbClr val="000000"/>
                </a:solidFill>
                <a:effectLst/>
              </a:rPr>
              <a:t> (rare). </a:t>
            </a:r>
          </a:p>
          <a:p>
            <a:endParaRPr lang="en-US" sz="2400" b="0" i="0" dirty="0">
              <a:solidFill>
                <a:srgbClr val="000000"/>
              </a:solidFill>
              <a:effectLst/>
            </a:endParaRPr>
          </a:p>
          <a:p>
            <a:endParaRPr lang="en-US" sz="2400" dirty="0">
              <a:solidFill>
                <a:srgbClr val="000000"/>
              </a:solidFill>
            </a:endParaRPr>
          </a:p>
          <a:p>
            <a:endParaRPr lang="en-US" sz="2400" b="0" i="0" dirty="0">
              <a:solidFill>
                <a:srgbClr val="000000"/>
              </a:solidFill>
              <a:effectLst/>
            </a:endParaRPr>
          </a:p>
          <a:p>
            <a:pPr algn="l"/>
            <a:endParaRPr lang="en-US" sz="2400" b="1" i="0" dirty="0">
              <a:solidFill>
                <a:srgbClr val="000000"/>
              </a:solidFill>
              <a:effectLst/>
            </a:endParaRPr>
          </a:p>
          <a:p>
            <a:pPr algn="l"/>
            <a:endParaRPr lang="en-US" sz="2400" b="1" i="0" dirty="0">
              <a:solidFill>
                <a:srgbClr val="000000"/>
              </a:solidFill>
              <a:effectLst/>
            </a:endParaRPr>
          </a:p>
        </p:txBody>
      </p:sp>
      <p:pic>
        <p:nvPicPr>
          <p:cNvPr id="4" name="Picture 3">
            <a:extLst>
              <a:ext uri="{FF2B5EF4-FFF2-40B4-BE49-F238E27FC236}">
                <a16:creationId xmlns:a16="http://schemas.microsoft.com/office/drawing/2014/main" id="{C134843D-52B9-4B6A-BC88-FBFFEC0A208D}"/>
              </a:ext>
            </a:extLst>
          </p:cNvPr>
          <p:cNvPicPr>
            <a:picLocks noChangeAspect="1"/>
          </p:cNvPicPr>
          <p:nvPr/>
        </p:nvPicPr>
        <p:blipFill>
          <a:blip r:embed="rId2"/>
          <a:stretch>
            <a:fillRect/>
          </a:stretch>
        </p:blipFill>
        <p:spPr>
          <a:xfrm>
            <a:off x="9296400" y="3200399"/>
            <a:ext cx="2895600" cy="3271459"/>
          </a:xfrm>
          <a:prstGeom prst="rect">
            <a:avLst/>
          </a:prstGeom>
        </p:spPr>
      </p:pic>
      <p:cxnSp>
        <p:nvCxnSpPr>
          <p:cNvPr id="6" name="Straight Arrow Connector 5">
            <a:extLst>
              <a:ext uri="{FF2B5EF4-FFF2-40B4-BE49-F238E27FC236}">
                <a16:creationId xmlns:a16="http://schemas.microsoft.com/office/drawing/2014/main" id="{2BBF2B38-97A7-407D-94AB-744F72F0D5C8}"/>
              </a:ext>
            </a:extLst>
          </p:cNvPr>
          <p:cNvCxnSpPr>
            <a:cxnSpLocks/>
          </p:cNvCxnSpPr>
          <p:nvPr/>
        </p:nvCxnSpPr>
        <p:spPr>
          <a:xfrm>
            <a:off x="5894364" y="3668151"/>
            <a:ext cx="3665272" cy="11255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13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1996" y="297788"/>
            <a:ext cx="3020291" cy="47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Collect stool sample</a:t>
            </a:r>
            <a:endParaRPr lang="ar-IQ" b="1" dirty="0"/>
          </a:p>
        </p:txBody>
      </p:sp>
      <p:sp>
        <p:nvSpPr>
          <p:cNvPr id="6" name="Rectangle 5"/>
          <p:cNvSpPr/>
          <p:nvPr/>
        </p:nvSpPr>
        <p:spPr>
          <a:xfrm>
            <a:off x="3588324" y="1204653"/>
            <a:ext cx="4987637" cy="47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Place in transport medium and send to laboratory</a:t>
            </a:r>
            <a:endParaRPr lang="ar-IQ" b="1" dirty="0"/>
          </a:p>
        </p:txBody>
      </p:sp>
      <p:sp>
        <p:nvSpPr>
          <p:cNvPr id="7" name="Rectangle 6"/>
          <p:cNvSpPr/>
          <p:nvPr/>
        </p:nvSpPr>
        <p:spPr>
          <a:xfrm>
            <a:off x="3588324" y="2135942"/>
            <a:ext cx="4987637" cy="47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Streak on selective or non-selective medium </a:t>
            </a:r>
            <a:endParaRPr lang="ar-IQ" b="1" dirty="0"/>
          </a:p>
        </p:txBody>
      </p:sp>
      <p:sp>
        <p:nvSpPr>
          <p:cNvPr id="8" name="Rectangle 7"/>
          <p:cNvSpPr/>
          <p:nvPr/>
        </p:nvSpPr>
        <p:spPr>
          <a:xfrm>
            <a:off x="4571998" y="2987305"/>
            <a:ext cx="3020291" cy="47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Incubate 12-18 hours at </a:t>
            </a:r>
            <a:r>
              <a:rPr lang="en-GB" sz="2000" b="1" dirty="0">
                <a:solidFill>
                  <a:schemeClr val="bg1"/>
                </a:solidFill>
              </a:rPr>
              <a:t>37°</a:t>
            </a:r>
            <a:r>
              <a:rPr lang="en-US" b="1" dirty="0"/>
              <a:t> </a:t>
            </a:r>
            <a:endParaRPr lang="ar-IQ" b="1" dirty="0"/>
          </a:p>
        </p:txBody>
      </p:sp>
      <p:sp>
        <p:nvSpPr>
          <p:cNvPr id="9" name="Rectangle 8"/>
          <p:cNvSpPr/>
          <p:nvPr/>
        </p:nvSpPr>
        <p:spPr>
          <a:xfrm>
            <a:off x="4571999" y="4074195"/>
            <a:ext cx="3020291" cy="471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Identify  colonies</a:t>
            </a:r>
            <a:endParaRPr lang="ar-IQ" b="1" dirty="0"/>
          </a:p>
        </p:txBody>
      </p:sp>
      <p:sp>
        <p:nvSpPr>
          <p:cNvPr id="11" name="Rectangle 10"/>
          <p:cNvSpPr/>
          <p:nvPr/>
        </p:nvSpPr>
        <p:spPr>
          <a:xfrm>
            <a:off x="3006436" y="5016305"/>
            <a:ext cx="6151418" cy="13983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Perform a slide agglutination with polyvalent O1 group antiserum and type –specific antisera</a:t>
            </a:r>
          </a:p>
          <a:p>
            <a:pPr algn="ctr"/>
            <a:r>
              <a:rPr lang="en-US" b="1" dirty="0"/>
              <a:t>OR</a:t>
            </a:r>
          </a:p>
          <a:p>
            <a:pPr algn="ctr"/>
            <a:r>
              <a:rPr lang="en-US" b="1" dirty="0"/>
              <a:t>Perform  biochemical tests such as string test, oxidase test,  </a:t>
            </a:r>
          </a:p>
          <a:p>
            <a:pPr algn="ctr"/>
            <a:r>
              <a:rPr lang="en-US" b="1" dirty="0"/>
              <a:t> </a:t>
            </a:r>
            <a:endParaRPr lang="ar-IQ" b="1" dirty="0"/>
          </a:p>
        </p:txBody>
      </p:sp>
      <p:sp>
        <p:nvSpPr>
          <p:cNvPr id="5" name="Down Arrow 4"/>
          <p:cNvSpPr/>
          <p:nvPr/>
        </p:nvSpPr>
        <p:spPr>
          <a:xfrm>
            <a:off x="5929745" y="824345"/>
            <a:ext cx="152397" cy="3424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3" name="Down Arrow 12"/>
          <p:cNvSpPr/>
          <p:nvPr/>
        </p:nvSpPr>
        <p:spPr>
          <a:xfrm>
            <a:off x="5929745" y="1687615"/>
            <a:ext cx="152397" cy="3424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4" name="Down Arrow 13"/>
          <p:cNvSpPr/>
          <p:nvPr/>
        </p:nvSpPr>
        <p:spPr>
          <a:xfrm>
            <a:off x="5929745" y="2625915"/>
            <a:ext cx="152397" cy="3424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5" name="Down Arrow 14"/>
          <p:cNvSpPr/>
          <p:nvPr/>
        </p:nvSpPr>
        <p:spPr>
          <a:xfrm>
            <a:off x="5929745" y="3639722"/>
            <a:ext cx="152397" cy="3424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16" name="Down Arrow 15"/>
          <p:cNvSpPr/>
          <p:nvPr/>
        </p:nvSpPr>
        <p:spPr>
          <a:xfrm>
            <a:off x="5929745" y="4616385"/>
            <a:ext cx="152397" cy="342471"/>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 name="TextBox 1"/>
          <p:cNvSpPr txBox="1"/>
          <p:nvPr/>
        </p:nvSpPr>
        <p:spPr>
          <a:xfrm>
            <a:off x="138545" y="297788"/>
            <a:ext cx="3311237" cy="1384995"/>
          </a:xfrm>
          <a:prstGeom prst="rect">
            <a:avLst/>
          </a:prstGeom>
          <a:noFill/>
        </p:spPr>
        <p:txBody>
          <a:bodyPr wrap="square" rtlCol="1">
            <a:spAutoFit/>
          </a:bodyPr>
          <a:lstStyle/>
          <a:p>
            <a:r>
              <a:rPr lang="en-US" sz="2800" b="1" dirty="0">
                <a:solidFill>
                  <a:srgbClr val="FF0000"/>
                </a:solidFill>
              </a:rPr>
              <a:t>Summary of</a:t>
            </a:r>
          </a:p>
          <a:p>
            <a:r>
              <a:rPr lang="en-US" sz="2800" b="1" dirty="0">
                <a:solidFill>
                  <a:srgbClr val="FF0000"/>
                </a:solidFill>
              </a:rPr>
              <a:t>Laboratory Diagnosis of V. cholerae</a:t>
            </a:r>
            <a:endParaRPr lang="ar-IQ" sz="2800" b="1" dirty="0">
              <a:solidFill>
                <a:srgbClr val="FF0000"/>
              </a:solidFill>
            </a:endParaRPr>
          </a:p>
        </p:txBody>
      </p:sp>
    </p:spTree>
    <p:extLst>
      <p:ext uri="{BB962C8B-B14F-4D97-AF65-F5344CB8AC3E}">
        <p14:creationId xmlns:p14="http://schemas.microsoft.com/office/powerpoint/2010/main" val="18845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5"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0947" y="692728"/>
            <a:ext cx="11901053" cy="5232202"/>
          </a:xfrm>
          <a:prstGeom prst="rect">
            <a:avLst/>
          </a:prstGeom>
          <a:noFill/>
        </p:spPr>
        <p:txBody>
          <a:bodyPr wrap="square" rtlCol="1">
            <a:spAutoFit/>
          </a:bodyPr>
          <a:lstStyle/>
          <a:p>
            <a:r>
              <a:rPr lang="en-GB" sz="2800" b="1" dirty="0">
                <a:solidFill>
                  <a:srgbClr val="FF0000"/>
                </a:solidFill>
              </a:rPr>
              <a:t>Virulence factors:</a:t>
            </a:r>
          </a:p>
          <a:p>
            <a:endParaRPr lang="en-GB" dirty="0"/>
          </a:p>
          <a:p>
            <a:r>
              <a:rPr lang="en-GB" sz="2400" dirty="0"/>
              <a:t>1-Endotoxin: has only a negligible significance as a virulence factor</a:t>
            </a:r>
          </a:p>
          <a:p>
            <a:endParaRPr lang="en-GB" sz="2400" dirty="0"/>
          </a:p>
          <a:p>
            <a:r>
              <a:rPr lang="en-GB" sz="2400" dirty="0"/>
              <a:t>2-Enterotoxin  (Cholera toxin – CT - ) : an exotoxin which </a:t>
            </a:r>
            <a:r>
              <a:rPr lang="en-GB" sz="2400" dirty="0">
                <a:solidFill>
                  <a:srgbClr val="FF0000"/>
                </a:solidFill>
              </a:rPr>
              <a:t>is the main factor of pathogenity</a:t>
            </a:r>
            <a:r>
              <a:rPr lang="en-GB" sz="2400" dirty="0"/>
              <a:t>.                          It is antigenically and pharmacologically identical in all sero and biotypes of  </a:t>
            </a:r>
            <a:r>
              <a:rPr lang="en-GB" sz="2400" i="1" dirty="0"/>
              <a:t>V. cholerae  </a:t>
            </a:r>
            <a:r>
              <a:rPr lang="en-GB" sz="2400" dirty="0"/>
              <a:t>causing epidemic cholera.</a:t>
            </a:r>
          </a:p>
          <a:p>
            <a:endParaRPr lang="en-GB" sz="2400" dirty="0"/>
          </a:p>
          <a:p>
            <a:r>
              <a:rPr lang="en-GB" sz="2400" dirty="0"/>
              <a:t>3-Adherence  factor providing ability to attach to the intestinal epithelial cells</a:t>
            </a:r>
          </a:p>
          <a:p>
            <a:endParaRPr lang="en-GB" sz="2400" dirty="0"/>
          </a:p>
          <a:p>
            <a:r>
              <a:rPr lang="en-GB" sz="2400" dirty="0"/>
              <a:t>4-Mucinase  :causes extreme cellular desquamation </a:t>
            </a:r>
          </a:p>
          <a:p>
            <a:endParaRPr lang="en-GB" sz="2400" dirty="0"/>
          </a:p>
          <a:p>
            <a:r>
              <a:rPr lang="en-GB" sz="2400" dirty="0"/>
              <a:t>5-Vascular permeability factor</a:t>
            </a:r>
          </a:p>
          <a:p>
            <a:endParaRPr lang="en-GB" sz="2400" dirty="0"/>
          </a:p>
        </p:txBody>
      </p:sp>
    </p:spTree>
    <p:extLst>
      <p:ext uri="{BB962C8B-B14F-4D97-AF65-F5344CB8AC3E}">
        <p14:creationId xmlns:p14="http://schemas.microsoft.com/office/powerpoint/2010/main" val="162286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68037"/>
            <a:ext cx="12192000" cy="2862322"/>
          </a:xfrm>
          <a:prstGeom prst="rect">
            <a:avLst/>
          </a:prstGeom>
          <a:noFill/>
        </p:spPr>
        <p:txBody>
          <a:bodyPr wrap="square" rtlCol="1">
            <a:spAutoFit/>
          </a:bodyPr>
          <a:lstStyle/>
          <a:p>
            <a:r>
              <a:rPr lang="en-US" sz="2000" b="1" dirty="0"/>
              <a:t>-The cholera toxin is a </a:t>
            </a:r>
            <a:r>
              <a:rPr lang="en-US" sz="2000" b="1" dirty="0">
                <a:solidFill>
                  <a:srgbClr val="FF0000"/>
                </a:solidFill>
              </a:rPr>
              <a:t>complex A-B toxin</a:t>
            </a:r>
            <a:r>
              <a:rPr lang="en-US" sz="2000" b="1" dirty="0"/>
              <a:t>. The </a:t>
            </a:r>
            <a:r>
              <a:rPr lang="en-US" sz="2000" b="1" dirty="0">
                <a:solidFill>
                  <a:srgbClr val="FF0000"/>
                </a:solidFill>
              </a:rPr>
              <a:t>B</a:t>
            </a:r>
            <a:r>
              <a:rPr lang="en-US" sz="2000" b="1" dirty="0"/>
              <a:t> subunits are for binding and the </a:t>
            </a:r>
            <a:r>
              <a:rPr lang="en-US" sz="2000" b="1" dirty="0">
                <a:solidFill>
                  <a:srgbClr val="FF0000"/>
                </a:solidFill>
              </a:rPr>
              <a:t>A</a:t>
            </a:r>
            <a:r>
              <a:rPr lang="en-US" sz="2000" b="1" dirty="0"/>
              <a:t> subunit is the active.</a:t>
            </a:r>
          </a:p>
          <a:p>
            <a:endParaRPr lang="en-US" sz="2000" b="1" dirty="0"/>
          </a:p>
          <a:p>
            <a:r>
              <a:rPr lang="en-US" sz="2000" b="1" dirty="0"/>
              <a:t>-The toxin binds ,through its </a:t>
            </a:r>
            <a:r>
              <a:rPr lang="en-US" sz="2000" b="1" dirty="0">
                <a:solidFill>
                  <a:srgbClr val="FF0000"/>
                </a:solidFill>
              </a:rPr>
              <a:t>(B)</a:t>
            </a:r>
            <a:r>
              <a:rPr lang="en-US" sz="2000" b="1" dirty="0"/>
              <a:t> subunits to specific receptors on intestinal epithelial cells. The active portion of the </a:t>
            </a:r>
            <a:r>
              <a:rPr lang="en-US" sz="2000" b="1" dirty="0">
                <a:solidFill>
                  <a:srgbClr val="FF0000"/>
                </a:solidFill>
              </a:rPr>
              <a:t>A </a:t>
            </a:r>
            <a:r>
              <a:rPr lang="en-US" sz="2000" b="1" dirty="0"/>
              <a:t>subunit is released and enters the intestinal epithelial cells.</a:t>
            </a:r>
          </a:p>
          <a:p>
            <a:r>
              <a:rPr lang="en-US" sz="2000" b="1" dirty="0"/>
              <a:t>                                                                                          </a:t>
            </a:r>
          </a:p>
          <a:p>
            <a:r>
              <a:rPr lang="en-US" sz="2000" b="1" dirty="0"/>
              <a:t>The active portion interacts with G proteins that control the enzyme adenylate cyclase ,leading to catabolic conversion of adenosine triphosphate (ATP) to cyclic adenosine monophosphate (</a:t>
            </a:r>
            <a:r>
              <a:rPr lang="en-US" sz="2000" b="1" dirty="0" err="1"/>
              <a:t>cAMP</a:t>
            </a:r>
            <a:r>
              <a:rPr lang="en-US" sz="2000" b="1" dirty="0"/>
              <a:t>) .The rise in </a:t>
            </a:r>
            <a:r>
              <a:rPr lang="en-US" sz="2000" b="1" dirty="0" err="1"/>
              <a:t>cAMP</a:t>
            </a:r>
            <a:r>
              <a:rPr lang="en-US" sz="2000" b="1" dirty="0"/>
              <a:t> results in hypersecretion of water and  electrolytes (Na+ ,K+, CL-, and HCO3- ) into intestinal lumen causing diarrhea.</a:t>
            </a:r>
          </a:p>
          <a:p>
            <a:endParaRPr lang="ar-IQ" sz="2000" dirty="0"/>
          </a:p>
        </p:txBody>
      </p:sp>
      <p:pic>
        <p:nvPicPr>
          <p:cNvPr id="4" name="Picture 3"/>
          <p:cNvPicPr>
            <a:picLocks noChangeAspect="1"/>
          </p:cNvPicPr>
          <p:nvPr/>
        </p:nvPicPr>
        <p:blipFill>
          <a:blip r:embed="rId2"/>
          <a:stretch>
            <a:fillRect/>
          </a:stretch>
        </p:blipFill>
        <p:spPr>
          <a:xfrm>
            <a:off x="2189018" y="3073062"/>
            <a:ext cx="6705600" cy="3784938"/>
          </a:xfrm>
          <a:prstGeom prst="rect">
            <a:avLst/>
          </a:prstGeom>
        </p:spPr>
      </p:pic>
      <p:sp>
        <p:nvSpPr>
          <p:cNvPr id="3" name="TextBox 2"/>
          <p:cNvSpPr txBox="1"/>
          <p:nvPr/>
        </p:nvSpPr>
        <p:spPr>
          <a:xfrm>
            <a:off x="400050" y="82262"/>
            <a:ext cx="9944100" cy="523220"/>
          </a:xfrm>
          <a:prstGeom prst="rect">
            <a:avLst/>
          </a:prstGeom>
          <a:noFill/>
        </p:spPr>
        <p:txBody>
          <a:bodyPr wrap="square" rtlCol="1">
            <a:spAutoFit/>
          </a:bodyPr>
          <a:lstStyle/>
          <a:p>
            <a:pPr algn="ctr"/>
            <a:r>
              <a:rPr lang="en-GB" sz="2800" b="1" dirty="0">
                <a:solidFill>
                  <a:srgbClr val="FF0000"/>
                </a:solidFill>
              </a:rPr>
              <a:t>Vibrio cholera Enterotoxin :Mechanism of Action</a:t>
            </a:r>
            <a:endParaRPr lang="ar-IQ" sz="2800" b="1" dirty="0">
              <a:solidFill>
                <a:srgbClr val="FF0000"/>
              </a:solidFill>
            </a:endParaRPr>
          </a:p>
        </p:txBody>
      </p:sp>
    </p:spTree>
    <p:extLst>
      <p:ext uri="{BB962C8B-B14F-4D97-AF65-F5344CB8AC3E}">
        <p14:creationId xmlns:p14="http://schemas.microsoft.com/office/powerpoint/2010/main" val="2147901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0178" y="-1"/>
            <a:ext cx="6991643" cy="1323439"/>
          </a:xfrm>
          <a:prstGeom prst="rect">
            <a:avLst/>
          </a:prstGeom>
          <a:noFill/>
        </p:spPr>
        <p:txBody>
          <a:bodyPr wrap="square" rtlCol="1">
            <a:spAutoFit/>
          </a:bodyPr>
          <a:lstStyle/>
          <a:p>
            <a:r>
              <a:rPr lang="en-GB" sz="2800" b="1" dirty="0">
                <a:solidFill>
                  <a:srgbClr val="FF0000"/>
                </a:solidFill>
              </a:rPr>
              <a:t>Pathogenesis of </a:t>
            </a:r>
            <a:r>
              <a:rPr lang="en-GB" sz="2800" b="1" i="1" dirty="0">
                <a:solidFill>
                  <a:srgbClr val="FF0000"/>
                </a:solidFill>
              </a:rPr>
              <a:t>V. cholerae</a:t>
            </a:r>
          </a:p>
          <a:p>
            <a:endParaRPr lang="en-GB" sz="2800" dirty="0">
              <a:solidFill>
                <a:srgbClr val="FF0000"/>
              </a:solidFill>
            </a:endParaRPr>
          </a:p>
          <a:p>
            <a:endParaRPr lang="ar-IQ" sz="2400" dirty="0"/>
          </a:p>
        </p:txBody>
      </p:sp>
      <p:sp>
        <p:nvSpPr>
          <p:cNvPr id="3" name="TextBox 2"/>
          <p:cNvSpPr txBox="1"/>
          <p:nvPr/>
        </p:nvSpPr>
        <p:spPr>
          <a:xfrm>
            <a:off x="0" y="504557"/>
            <a:ext cx="12192000" cy="6309420"/>
          </a:xfrm>
          <a:prstGeom prst="rect">
            <a:avLst/>
          </a:prstGeom>
          <a:noFill/>
        </p:spPr>
        <p:txBody>
          <a:bodyPr wrap="square" rtlCol="1">
            <a:spAutoFit/>
          </a:bodyPr>
          <a:lstStyle/>
          <a:p>
            <a:r>
              <a:rPr lang="en-GB" sz="2400" b="1" dirty="0"/>
              <a:t>Incubation period : </a:t>
            </a:r>
            <a:r>
              <a:rPr lang="en-GB" sz="2400" dirty="0"/>
              <a:t>2-3 days</a:t>
            </a:r>
          </a:p>
          <a:p>
            <a:endParaRPr lang="en-GB" sz="2400" dirty="0"/>
          </a:p>
          <a:p>
            <a:r>
              <a:rPr lang="en-GB" sz="2400" b="1" dirty="0"/>
              <a:t>Source of infection: </a:t>
            </a:r>
            <a:r>
              <a:rPr lang="en-GB" sz="2400" dirty="0"/>
              <a:t>human carriers or patients with cholera and marine shellfish</a:t>
            </a:r>
            <a:endParaRPr lang="en-GB" sz="2800" dirty="0"/>
          </a:p>
          <a:p>
            <a:endParaRPr lang="en-GB" sz="2800" dirty="0"/>
          </a:p>
          <a:p>
            <a:r>
              <a:rPr lang="en-GB" sz="2400" b="1" dirty="0"/>
              <a:t>Predisposing factors: </a:t>
            </a:r>
            <a:r>
              <a:rPr lang="en-GB" sz="2400" dirty="0"/>
              <a:t>Poor sanitation , overcrowding , malnutrition.</a:t>
            </a:r>
          </a:p>
          <a:p>
            <a:endParaRPr lang="en-GB" sz="2000" b="1" dirty="0"/>
          </a:p>
          <a:p>
            <a:r>
              <a:rPr lang="en-GB" sz="2400" b="1" dirty="0"/>
              <a:t>Mode of transmission : </a:t>
            </a:r>
            <a:r>
              <a:rPr lang="en-GB" sz="2400" dirty="0"/>
              <a:t>ingestion of contaminated food and water</a:t>
            </a:r>
          </a:p>
          <a:p>
            <a:endParaRPr lang="en-GB" sz="2400" dirty="0"/>
          </a:p>
          <a:p>
            <a:r>
              <a:rPr lang="en-GB" sz="2400" b="1" dirty="0"/>
              <a:t>Infective dose: </a:t>
            </a:r>
            <a:r>
              <a:rPr lang="en-GB" sz="2400" dirty="0"/>
              <a:t>organisms are very sensitive to gastric acid ,so high infective dose </a:t>
            </a:r>
            <a:r>
              <a:rPr lang="en-US" sz="2400" dirty="0">
                <a:solidFill>
                  <a:schemeClr val="bg2">
                    <a:lumMod val="10000"/>
                  </a:schemeClr>
                </a:solidFill>
              </a:rPr>
              <a:t>&gt;10</a:t>
            </a:r>
            <a:r>
              <a:rPr lang="en-US" sz="2400" baseline="30000" dirty="0">
                <a:solidFill>
                  <a:schemeClr val="bg2">
                    <a:lumMod val="10000"/>
                  </a:schemeClr>
                </a:solidFill>
              </a:rPr>
              <a:t>8</a:t>
            </a:r>
            <a:r>
              <a:rPr lang="en-US" sz="2400" dirty="0">
                <a:solidFill>
                  <a:schemeClr val="bg2">
                    <a:lumMod val="10000"/>
                  </a:schemeClr>
                </a:solidFill>
              </a:rPr>
              <a:t> CFU</a:t>
            </a:r>
            <a:r>
              <a:rPr lang="en-GB" sz="2400" dirty="0">
                <a:solidFill>
                  <a:schemeClr val="bg2">
                    <a:lumMod val="10000"/>
                  </a:schemeClr>
                </a:solidFill>
              </a:rPr>
              <a:t> is needed in normal person. Lower</a:t>
            </a:r>
            <a:r>
              <a:rPr lang="en-GB" sz="2400" b="1" dirty="0">
                <a:solidFill>
                  <a:schemeClr val="bg2">
                    <a:lumMod val="10000"/>
                  </a:schemeClr>
                </a:solidFill>
              </a:rPr>
              <a:t> </a:t>
            </a:r>
            <a:r>
              <a:rPr lang="en-GB" sz="2400" dirty="0"/>
              <a:t>infective dose </a:t>
            </a:r>
            <a:r>
              <a:rPr lang="en-US" sz="2400" dirty="0"/>
              <a:t>10</a:t>
            </a:r>
            <a:r>
              <a:rPr lang="en-US" sz="2400" baseline="30000" dirty="0"/>
              <a:t>3</a:t>
            </a:r>
            <a:r>
              <a:rPr lang="en-US" sz="2400" dirty="0"/>
              <a:t> -10</a:t>
            </a:r>
            <a:r>
              <a:rPr lang="en-US" sz="2400" baseline="30000" dirty="0"/>
              <a:t>5</a:t>
            </a:r>
            <a:r>
              <a:rPr lang="en-US" sz="2400" dirty="0"/>
              <a:t> CFU in patients having reduced gastric acid secretion (achlorhydria or hypochlorhydria and patients using antacid treatment).</a:t>
            </a:r>
            <a:endParaRPr lang="en-GB" sz="2400" dirty="0">
              <a:solidFill>
                <a:schemeClr val="bg2">
                  <a:lumMod val="10000"/>
                </a:schemeClr>
              </a:solidFill>
            </a:endParaRPr>
          </a:p>
          <a:p>
            <a:endParaRPr lang="en-US" sz="2400" dirty="0"/>
          </a:p>
          <a:p>
            <a:r>
              <a:rPr lang="en-US" sz="2400" b="1" dirty="0"/>
              <a:t>Clinical Findings : </a:t>
            </a:r>
            <a:r>
              <a:rPr lang="en-US" sz="2400" dirty="0"/>
              <a:t>sudden onset of nausea and vomiting and profuse diarrhea with abdominal cramps. Stools, which resemble ``rice water``, contain mucus, epithelial cells ,and large number of Vibrios. There is rapid loss of fluid and electrolytes, which leads to profound dehydration, circulatory collapse ,and anuria which if not replaced adequately may lead to death.</a:t>
            </a:r>
          </a:p>
          <a:p>
            <a:endParaRPr lang="ar-IQ" sz="2000"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499" y="936816"/>
            <a:ext cx="2095501" cy="2291293"/>
          </a:xfrm>
          <a:prstGeom prst="rect">
            <a:avLst/>
          </a:prstGeom>
        </p:spPr>
      </p:pic>
    </p:spTree>
    <p:extLst>
      <p:ext uri="{BB962C8B-B14F-4D97-AF65-F5344CB8AC3E}">
        <p14:creationId xmlns:p14="http://schemas.microsoft.com/office/powerpoint/2010/main" val="3125551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00128" y="0"/>
            <a:ext cx="5291859" cy="6729412"/>
          </a:xfrm>
          <a:prstGeom prst="rect">
            <a:avLst/>
          </a:prstGeom>
        </p:spPr>
      </p:pic>
      <p:sp>
        <p:nvSpPr>
          <p:cNvPr id="3" name="Right Arrow 2"/>
          <p:cNvSpPr/>
          <p:nvPr/>
        </p:nvSpPr>
        <p:spPr>
          <a:xfrm>
            <a:off x="9081225" y="1089245"/>
            <a:ext cx="1314450" cy="45719"/>
          </a:xfrm>
          <a:prstGeom prst="rightArrow">
            <a:avLst/>
          </a:prstGeom>
          <a:ln w="38100"/>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TextBox 3"/>
          <p:cNvSpPr txBox="1"/>
          <p:nvPr/>
        </p:nvSpPr>
        <p:spPr>
          <a:xfrm>
            <a:off x="6865939" y="618640"/>
            <a:ext cx="3172547" cy="584775"/>
          </a:xfrm>
          <a:prstGeom prst="rect">
            <a:avLst/>
          </a:prstGeom>
          <a:solidFill>
            <a:schemeClr val="accent6">
              <a:lumMod val="60000"/>
              <a:lumOff val="40000"/>
            </a:schemeClr>
          </a:solidFill>
        </p:spPr>
        <p:txBody>
          <a:bodyPr wrap="square" rtlCol="1">
            <a:spAutoFit/>
          </a:bodyPr>
          <a:lstStyle/>
          <a:p>
            <a:r>
              <a:rPr lang="en-GB" sz="1600" b="1" dirty="0"/>
              <a:t>Ingestion of contaminated food or water  (in large number)</a:t>
            </a:r>
            <a:endParaRPr lang="ar-IQ" sz="1600" b="1" dirty="0"/>
          </a:p>
        </p:txBody>
      </p:sp>
      <p:sp>
        <p:nvSpPr>
          <p:cNvPr id="6" name="TextBox 5"/>
          <p:cNvSpPr txBox="1"/>
          <p:nvPr/>
        </p:nvSpPr>
        <p:spPr>
          <a:xfrm>
            <a:off x="6865938" y="1822055"/>
            <a:ext cx="3172547" cy="1323439"/>
          </a:xfrm>
          <a:prstGeom prst="rect">
            <a:avLst/>
          </a:prstGeom>
          <a:solidFill>
            <a:schemeClr val="accent6">
              <a:lumMod val="60000"/>
              <a:lumOff val="40000"/>
            </a:schemeClr>
          </a:solidFill>
        </p:spPr>
        <p:txBody>
          <a:bodyPr wrap="square" rtlCol="1">
            <a:spAutoFit/>
          </a:bodyPr>
          <a:lstStyle/>
          <a:p>
            <a:r>
              <a:rPr lang="en-GB" sz="1600" b="1" dirty="0"/>
              <a:t>The bacteria is sensitive to gastric acid so large dose needed to cause disease unless patient achlorhydric ( reduced gastric acid )or taking antacids</a:t>
            </a:r>
            <a:endParaRPr lang="ar-IQ" sz="1600" b="1" dirty="0"/>
          </a:p>
        </p:txBody>
      </p:sp>
      <p:sp>
        <p:nvSpPr>
          <p:cNvPr id="7" name="TextBox 6"/>
          <p:cNvSpPr txBox="1"/>
          <p:nvPr/>
        </p:nvSpPr>
        <p:spPr>
          <a:xfrm>
            <a:off x="6865940" y="3810195"/>
            <a:ext cx="3172547" cy="1077218"/>
          </a:xfrm>
          <a:prstGeom prst="rect">
            <a:avLst/>
          </a:prstGeom>
          <a:solidFill>
            <a:schemeClr val="accent6">
              <a:lumMod val="60000"/>
              <a:lumOff val="40000"/>
            </a:schemeClr>
          </a:solidFill>
        </p:spPr>
        <p:txBody>
          <a:bodyPr wrap="square" rtlCol="1">
            <a:spAutoFit/>
          </a:bodyPr>
          <a:lstStyle/>
          <a:p>
            <a:r>
              <a:rPr lang="en-GB" sz="1600" b="1" dirty="0"/>
              <a:t>Colonization of small intestine:</a:t>
            </a:r>
          </a:p>
          <a:p>
            <a:r>
              <a:rPr lang="en-GB" sz="1600" b="1" dirty="0"/>
              <a:t>-Bacterial motility (polar flagella)</a:t>
            </a:r>
          </a:p>
          <a:p>
            <a:r>
              <a:rPr lang="en-GB" sz="1600" b="1" dirty="0"/>
              <a:t>-Production of mucinase</a:t>
            </a:r>
          </a:p>
          <a:p>
            <a:r>
              <a:rPr lang="en-GB" sz="1600" b="1" dirty="0"/>
              <a:t>Attachment to specific receptors</a:t>
            </a:r>
            <a:endParaRPr lang="ar-IQ" sz="1600" b="1" dirty="0"/>
          </a:p>
        </p:txBody>
      </p:sp>
      <p:sp>
        <p:nvSpPr>
          <p:cNvPr id="8" name="TextBox 7"/>
          <p:cNvSpPr txBox="1"/>
          <p:nvPr/>
        </p:nvSpPr>
        <p:spPr>
          <a:xfrm>
            <a:off x="7143750" y="5652193"/>
            <a:ext cx="2328864" cy="338554"/>
          </a:xfrm>
          <a:prstGeom prst="rect">
            <a:avLst/>
          </a:prstGeom>
          <a:solidFill>
            <a:schemeClr val="accent6">
              <a:lumMod val="60000"/>
              <a:lumOff val="40000"/>
            </a:schemeClr>
          </a:solidFill>
        </p:spPr>
        <p:txBody>
          <a:bodyPr wrap="square" rtlCol="1">
            <a:spAutoFit/>
          </a:bodyPr>
          <a:lstStyle/>
          <a:p>
            <a:r>
              <a:rPr lang="en-GB" sz="1600" b="1" dirty="0"/>
              <a:t>Toxin production</a:t>
            </a:r>
            <a:endParaRPr lang="ar-IQ" sz="1600" b="1" dirty="0"/>
          </a:p>
        </p:txBody>
      </p:sp>
      <p:sp>
        <p:nvSpPr>
          <p:cNvPr id="9" name="TextBox 8"/>
          <p:cNvSpPr txBox="1"/>
          <p:nvPr/>
        </p:nvSpPr>
        <p:spPr>
          <a:xfrm>
            <a:off x="10072688" y="5130107"/>
            <a:ext cx="1905864" cy="1569660"/>
          </a:xfrm>
          <a:prstGeom prst="rect">
            <a:avLst/>
          </a:prstGeom>
          <a:solidFill>
            <a:schemeClr val="accent6">
              <a:lumMod val="60000"/>
              <a:lumOff val="40000"/>
            </a:schemeClr>
          </a:solidFill>
        </p:spPr>
        <p:txBody>
          <a:bodyPr wrap="square" rtlCol="1">
            <a:spAutoFit/>
          </a:bodyPr>
          <a:lstStyle/>
          <a:p>
            <a:r>
              <a:rPr lang="en-GB" sz="1600" b="1" dirty="0"/>
              <a:t>Massive loss of fluid and electrolytes</a:t>
            </a:r>
          </a:p>
          <a:p>
            <a:r>
              <a:rPr lang="en-GB" sz="1600" b="1" dirty="0"/>
              <a:t>(no damage to </a:t>
            </a:r>
            <a:r>
              <a:rPr lang="en-GB" sz="1600" b="1"/>
              <a:t>intestinal epithelial </a:t>
            </a:r>
            <a:r>
              <a:rPr lang="en-GB" sz="1600" b="1" dirty="0"/>
              <a:t>cells, no blood or leucocytes in stool)</a:t>
            </a:r>
            <a:endParaRPr lang="ar-IQ" sz="1600" b="1" dirty="0"/>
          </a:p>
        </p:txBody>
      </p:sp>
      <p:sp>
        <p:nvSpPr>
          <p:cNvPr id="5" name="TextBox 4"/>
          <p:cNvSpPr txBox="1"/>
          <p:nvPr/>
        </p:nvSpPr>
        <p:spPr>
          <a:xfrm>
            <a:off x="651164" y="346364"/>
            <a:ext cx="5527963" cy="1231106"/>
          </a:xfrm>
          <a:prstGeom prst="rect">
            <a:avLst/>
          </a:prstGeom>
          <a:noFill/>
        </p:spPr>
        <p:txBody>
          <a:bodyPr wrap="square" rtlCol="1">
            <a:spAutoFit/>
          </a:bodyPr>
          <a:lstStyle/>
          <a:p>
            <a:pPr algn="ctr"/>
            <a:r>
              <a:rPr lang="en-GB" sz="2800" b="1" dirty="0">
                <a:solidFill>
                  <a:srgbClr val="FF0000"/>
                </a:solidFill>
              </a:rPr>
              <a:t>Pathogenesis of </a:t>
            </a:r>
            <a:r>
              <a:rPr lang="en-GB" sz="2800" b="1" i="1" dirty="0">
                <a:solidFill>
                  <a:srgbClr val="FF0000"/>
                </a:solidFill>
              </a:rPr>
              <a:t>V. cholerae</a:t>
            </a:r>
          </a:p>
          <a:p>
            <a:pPr algn="ctr"/>
            <a:r>
              <a:rPr lang="en-GB" sz="2800" b="1" i="1" dirty="0">
                <a:solidFill>
                  <a:srgbClr val="FF0000"/>
                </a:solidFill>
              </a:rPr>
              <a:t> </a:t>
            </a:r>
            <a:r>
              <a:rPr lang="en-GB" sz="2800" b="1" dirty="0">
                <a:solidFill>
                  <a:srgbClr val="FF0000"/>
                </a:solidFill>
              </a:rPr>
              <a:t>(Summary)</a:t>
            </a:r>
          </a:p>
          <a:p>
            <a:pPr algn="ctr"/>
            <a:endParaRPr lang="ar-IQ" dirty="0"/>
          </a:p>
        </p:txBody>
      </p:sp>
    </p:spTree>
    <p:extLst>
      <p:ext uri="{BB962C8B-B14F-4D97-AF65-F5344CB8AC3E}">
        <p14:creationId xmlns:p14="http://schemas.microsoft.com/office/powerpoint/2010/main" val="181316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27" y="598382"/>
            <a:ext cx="7675418" cy="3268587"/>
          </a:xfrm>
          <a:prstGeom prst="rect">
            <a:avLst/>
          </a:prstGeom>
        </p:spPr>
        <p:txBody>
          <a:bodyPr wrap="square">
            <a:spAutoFit/>
          </a:bodyPr>
          <a:lstStyle/>
          <a:p>
            <a:pPr marL="342900" marR="0" lvl="0" indent="-342900" defTabSz="914400" eaLnBrk="1" fontAlgn="base" latinLnBrk="0" hangingPunct="1">
              <a:lnSpc>
                <a:spcPct val="90000"/>
              </a:lnSpc>
              <a:spcBef>
                <a:spcPct val="20000"/>
              </a:spcBef>
              <a:spcAft>
                <a:spcPct val="0"/>
              </a:spcAft>
              <a:buClrTx/>
              <a:buSzTx/>
              <a:buFontTx/>
              <a:buChar char="•"/>
              <a:tabLst/>
              <a:defRPr/>
            </a:pPr>
            <a:r>
              <a:rPr kumimoji="0" lang="en-US" sz="2400" b="1" i="0" u="sng" strike="noStrike" kern="0" cap="none" spc="0" normalizeH="0" baseline="0" noProof="0" dirty="0">
                <a:ln>
                  <a:noFill/>
                </a:ln>
                <a:effectLst/>
                <a:uLnTx/>
                <a:uFillTx/>
                <a:latin typeface="Arial"/>
              </a:rPr>
              <a:t>Treatment of Cholera</a:t>
            </a:r>
          </a:p>
          <a:p>
            <a:pPr marL="342900" marR="0" lvl="0" indent="-342900" defTabSz="914400" eaLnBrk="1" fontAlgn="base" latinLnBrk="0" hangingPunct="1">
              <a:lnSpc>
                <a:spcPct val="90000"/>
              </a:lnSpc>
              <a:spcBef>
                <a:spcPct val="20000"/>
              </a:spcBef>
              <a:spcAft>
                <a:spcPct val="0"/>
              </a:spcAft>
              <a:buClrTx/>
              <a:buSzTx/>
              <a:buFontTx/>
              <a:buChar char="•"/>
              <a:tabLst/>
              <a:defRPr/>
            </a:pPr>
            <a:endParaRPr lang="en-US" sz="2400" b="1" u="sng" kern="0" dirty="0">
              <a:latin typeface="Arial"/>
            </a:endParaRPr>
          </a:p>
          <a:p>
            <a:pPr marL="342900" marR="0" lvl="0" indent="-342900" defTabSz="914400" eaLnBrk="1" fontAlgn="base" latinLnBrk="0" hangingPunct="1">
              <a:lnSpc>
                <a:spcPct val="90000"/>
              </a:lnSpc>
              <a:spcBef>
                <a:spcPct val="20000"/>
              </a:spcBef>
              <a:spcAft>
                <a:spcPct val="0"/>
              </a:spcAft>
              <a:buClrTx/>
              <a:buSzTx/>
              <a:buFontTx/>
              <a:buChar char="•"/>
              <a:tabLst/>
              <a:defRPr/>
            </a:pPr>
            <a:endParaRPr kumimoji="0" lang="en-US" sz="2400" b="0" i="0" u="sng" strike="noStrike" kern="0" cap="none" spc="0" normalizeH="0" baseline="0" noProof="0" dirty="0">
              <a:ln>
                <a:noFill/>
              </a:ln>
              <a:effectLst/>
              <a:uLnTx/>
              <a:uFillTx/>
              <a:latin typeface="Arial"/>
            </a:endParaRPr>
          </a:p>
          <a:p>
            <a:pPr marL="342900" marR="0" lvl="0" indent="-342900" defTabSz="914400" eaLnBrk="1" fontAlgn="base" latinLnBrk="0" hangingPunct="1">
              <a:lnSpc>
                <a:spcPct val="90000"/>
              </a:lnSpc>
              <a:spcBef>
                <a:spcPct val="20000"/>
              </a:spcBef>
              <a:spcAft>
                <a:spcPct val="0"/>
              </a:spcAft>
              <a:buClrTx/>
              <a:buSzTx/>
              <a:buFontTx/>
              <a:buChar char="•"/>
              <a:tabLst/>
              <a:defRPr/>
            </a:pPr>
            <a:r>
              <a:rPr kumimoji="0" lang="en-US" sz="2400" b="0" i="0" u="none" strike="noStrike" kern="0" cap="none" spc="0" normalizeH="0" baseline="0" noProof="0" dirty="0">
                <a:ln>
                  <a:noFill/>
                </a:ln>
                <a:effectLst/>
                <a:uLnTx/>
                <a:uFillTx/>
                <a:latin typeface="Arial"/>
              </a:rPr>
              <a:t>  </a:t>
            </a:r>
            <a:r>
              <a:rPr kumimoji="0" lang="en-US" sz="2400" b="1" i="0" u="none" strike="noStrike" kern="0" cap="none" spc="0" normalizeH="0" baseline="0" noProof="0" dirty="0">
                <a:ln>
                  <a:noFill/>
                </a:ln>
                <a:effectLst/>
                <a:uLnTx/>
                <a:uFillTx/>
                <a:latin typeface="Arial"/>
              </a:rPr>
              <a:t>1- Fluid and electrolytes replacement. </a:t>
            </a:r>
          </a:p>
          <a:p>
            <a:pPr marR="0" lvl="0" defTabSz="914400" eaLnBrk="1" fontAlgn="base" latinLnBrk="0" hangingPunct="1">
              <a:lnSpc>
                <a:spcPct val="90000"/>
              </a:lnSpc>
              <a:spcBef>
                <a:spcPct val="20000"/>
              </a:spcBef>
              <a:spcAft>
                <a:spcPct val="0"/>
              </a:spcAft>
              <a:buClrTx/>
              <a:buSzTx/>
              <a:tabLst/>
              <a:defRPr/>
            </a:pPr>
            <a:endParaRPr kumimoji="0" lang="en-US" sz="2400" b="1" i="0" u="none" strike="noStrike" kern="0" cap="none" spc="0" normalizeH="0" baseline="0" noProof="0" dirty="0">
              <a:ln>
                <a:noFill/>
              </a:ln>
              <a:effectLst/>
              <a:uLnTx/>
              <a:uFillTx/>
              <a:latin typeface="Arial"/>
            </a:endParaRPr>
          </a:p>
          <a:p>
            <a:pPr marL="342900" marR="0" lvl="0" indent="-342900" defTabSz="914400" eaLnBrk="1" fontAlgn="base" latinLnBrk="0" hangingPunct="1">
              <a:lnSpc>
                <a:spcPct val="90000"/>
              </a:lnSpc>
              <a:spcBef>
                <a:spcPct val="20000"/>
              </a:spcBef>
              <a:spcAft>
                <a:spcPct val="0"/>
              </a:spcAft>
              <a:buClrTx/>
              <a:buSzTx/>
              <a:buFontTx/>
              <a:buChar char="•"/>
              <a:tabLst/>
              <a:defRPr/>
            </a:pPr>
            <a:r>
              <a:rPr kumimoji="0" lang="en-US" sz="2400" b="1" i="0" u="none" strike="noStrike" kern="0" cap="none" spc="0" normalizeH="0" baseline="0" noProof="0" dirty="0">
                <a:ln>
                  <a:noFill/>
                </a:ln>
                <a:effectLst/>
                <a:uLnTx/>
                <a:uFillTx/>
                <a:latin typeface="Arial"/>
              </a:rPr>
              <a:t>  2- Acid base balance adjustment.</a:t>
            </a:r>
          </a:p>
          <a:p>
            <a:pPr marR="0" lvl="0" defTabSz="914400" eaLnBrk="1" fontAlgn="base" latinLnBrk="0" hangingPunct="1">
              <a:lnSpc>
                <a:spcPct val="90000"/>
              </a:lnSpc>
              <a:spcBef>
                <a:spcPct val="20000"/>
              </a:spcBef>
              <a:spcAft>
                <a:spcPct val="0"/>
              </a:spcAft>
              <a:buClrTx/>
              <a:buSzTx/>
              <a:tabLst/>
              <a:defRPr/>
            </a:pPr>
            <a:endParaRPr kumimoji="0" lang="en-US" sz="2400" b="1" i="0" u="none" strike="noStrike" kern="0" cap="none" spc="0" normalizeH="0" baseline="0" noProof="0" dirty="0">
              <a:ln>
                <a:noFill/>
              </a:ln>
              <a:effectLst/>
              <a:uLnTx/>
              <a:uFillTx/>
              <a:latin typeface="Arial"/>
            </a:endParaRPr>
          </a:p>
          <a:p>
            <a:pPr marL="342900" marR="0" lvl="0" indent="-342900" defTabSz="914400" eaLnBrk="1" fontAlgn="base" latinLnBrk="0" hangingPunct="1">
              <a:lnSpc>
                <a:spcPct val="90000"/>
              </a:lnSpc>
              <a:spcBef>
                <a:spcPct val="20000"/>
              </a:spcBef>
              <a:spcAft>
                <a:spcPct val="0"/>
              </a:spcAft>
              <a:buClrTx/>
              <a:buSzTx/>
              <a:buFontTx/>
              <a:buChar char="•"/>
              <a:tabLst/>
              <a:defRPr/>
            </a:pPr>
            <a:r>
              <a:rPr kumimoji="0" lang="en-US" sz="2400" b="1" i="0" u="none" strike="noStrike" kern="0" cap="none" spc="0" normalizeH="0" baseline="0" noProof="0" dirty="0">
                <a:ln>
                  <a:noFill/>
                </a:ln>
                <a:effectLst/>
                <a:uLnTx/>
                <a:uFillTx/>
                <a:latin typeface="Arial"/>
              </a:rPr>
              <a:t>  3- Antibiotics such tetracycline. </a:t>
            </a:r>
            <a:endParaRPr kumimoji="0" lang="ar-IQ" sz="1800" b="0" i="0" u="none" strike="noStrike" kern="0" cap="none" spc="0" normalizeH="0" baseline="0" noProof="0" dirty="0">
              <a:ln>
                <a:noFill/>
              </a:ln>
              <a:effectLst/>
              <a:uLnTx/>
              <a:uFillTx/>
            </a:endParaRPr>
          </a:p>
        </p:txBody>
      </p:sp>
      <p:pic>
        <p:nvPicPr>
          <p:cNvPr id="3" name="Picture 2"/>
          <p:cNvPicPr>
            <a:picLocks noChangeAspect="1"/>
          </p:cNvPicPr>
          <p:nvPr/>
        </p:nvPicPr>
        <p:blipFill>
          <a:blip r:embed="rId2"/>
          <a:stretch>
            <a:fillRect/>
          </a:stretch>
        </p:blipFill>
        <p:spPr>
          <a:xfrm>
            <a:off x="6508137" y="1427018"/>
            <a:ext cx="5437282" cy="3448231"/>
          </a:xfrm>
          <a:prstGeom prst="rect">
            <a:avLst/>
          </a:prstGeom>
        </p:spPr>
      </p:pic>
    </p:spTree>
    <p:extLst>
      <p:ext uri="{BB962C8B-B14F-4D97-AF65-F5344CB8AC3E}">
        <p14:creationId xmlns:p14="http://schemas.microsoft.com/office/powerpoint/2010/main" val="126915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5126" y="526473"/>
            <a:ext cx="9822873" cy="523220"/>
          </a:xfrm>
          <a:prstGeom prst="rect">
            <a:avLst/>
          </a:prstGeom>
          <a:noFill/>
        </p:spPr>
        <p:txBody>
          <a:bodyPr wrap="square" rtlCol="1">
            <a:spAutoFit/>
          </a:bodyPr>
          <a:lstStyle/>
          <a:p>
            <a:r>
              <a:rPr lang="en-US" sz="2800" b="1" dirty="0">
                <a:solidFill>
                  <a:srgbClr val="FF0000"/>
                </a:solidFill>
              </a:rPr>
              <a:t>General Characteristics of Vibrio, Aeromonas , and Plesiomonas</a:t>
            </a:r>
            <a:endParaRPr lang="ar-IQ" sz="2800" b="1" dirty="0">
              <a:solidFill>
                <a:srgbClr val="FF0000"/>
              </a:solidFill>
            </a:endParaRPr>
          </a:p>
        </p:txBody>
      </p:sp>
      <p:sp>
        <p:nvSpPr>
          <p:cNvPr id="3" name="TextBox 2"/>
          <p:cNvSpPr txBox="1"/>
          <p:nvPr/>
        </p:nvSpPr>
        <p:spPr>
          <a:xfrm>
            <a:off x="360218" y="1191491"/>
            <a:ext cx="12191999" cy="1569660"/>
          </a:xfrm>
          <a:prstGeom prst="rect">
            <a:avLst/>
          </a:prstGeom>
          <a:noFill/>
        </p:spPr>
        <p:txBody>
          <a:bodyPr wrap="square" rtlCol="1">
            <a:spAutoFit/>
          </a:bodyPr>
          <a:lstStyle/>
          <a:p>
            <a:r>
              <a:rPr lang="en-US" sz="2400" dirty="0"/>
              <a:t>Vibrio , Aeromonas , and Plesiomonas species are gram negative bacilli that are all widely distributed in nature. Primarily found in water sources.</a:t>
            </a:r>
          </a:p>
          <a:p>
            <a:r>
              <a:rPr lang="en-US" sz="2400" dirty="0"/>
              <a:t>They cause gastrointestinal disease</a:t>
            </a:r>
          </a:p>
          <a:p>
            <a:endParaRPr lang="ar-IQ" sz="2400" dirty="0"/>
          </a:p>
        </p:txBody>
      </p:sp>
      <p:sp>
        <p:nvSpPr>
          <p:cNvPr id="4" name="TextBox 3"/>
          <p:cNvSpPr txBox="1"/>
          <p:nvPr/>
        </p:nvSpPr>
        <p:spPr>
          <a:xfrm>
            <a:off x="138541" y="2763422"/>
            <a:ext cx="11831783" cy="1569660"/>
          </a:xfrm>
          <a:prstGeom prst="rect">
            <a:avLst/>
          </a:prstGeom>
          <a:solidFill>
            <a:schemeClr val="accent6">
              <a:lumMod val="40000"/>
              <a:lumOff val="60000"/>
            </a:schemeClr>
          </a:solidFill>
        </p:spPr>
        <p:txBody>
          <a:bodyPr wrap="square" rtlCol="1">
            <a:spAutoFit/>
          </a:bodyPr>
          <a:lstStyle/>
          <a:p>
            <a:r>
              <a:rPr lang="en-US" sz="2400" b="1" dirty="0"/>
              <a:t>Similarities to Enterobacteriaceae</a:t>
            </a:r>
          </a:p>
          <a:p>
            <a:r>
              <a:rPr lang="en-US" sz="2400" dirty="0"/>
              <a:t>.Gram-negative</a:t>
            </a:r>
          </a:p>
          <a:p>
            <a:r>
              <a:rPr lang="en-US" sz="2400" dirty="0"/>
              <a:t>.Facultative anaerobes</a:t>
            </a:r>
          </a:p>
          <a:p>
            <a:r>
              <a:rPr lang="en-US" sz="2400" dirty="0"/>
              <a:t>.Fermentative bacilli</a:t>
            </a:r>
            <a:endParaRPr lang="ar-IQ" sz="2400" dirty="0"/>
          </a:p>
        </p:txBody>
      </p:sp>
      <p:sp>
        <p:nvSpPr>
          <p:cNvPr id="5" name="TextBox 4"/>
          <p:cNvSpPr txBox="1"/>
          <p:nvPr/>
        </p:nvSpPr>
        <p:spPr>
          <a:xfrm>
            <a:off x="1" y="4890379"/>
            <a:ext cx="11970324" cy="1200329"/>
          </a:xfrm>
          <a:prstGeom prst="rect">
            <a:avLst/>
          </a:prstGeom>
          <a:solidFill>
            <a:schemeClr val="accent6">
              <a:lumMod val="40000"/>
              <a:lumOff val="60000"/>
            </a:schemeClr>
          </a:solidFill>
        </p:spPr>
        <p:txBody>
          <a:bodyPr wrap="square" rtlCol="1">
            <a:spAutoFit/>
          </a:bodyPr>
          <a:lstStyle/>
          <a:p>
            <a:r>
              <a:rPr lang="en-US" sz="2400" b="1" dirty="0"/>
              <a:t>Differences from Enterobacteriaceae</a:t>
            </a:r>
          </a:p>
          <a:p>
            <a:r>
              <a:rPr lang="en-US" sz="2400" dirty="0"/>
              <a:t>.Having polar flagella (in contrast to peritrichous flagella of the motile Enterobacteriaceae).</a:t>
            </a:r>
          </a:p>
          <a:p>
            <a:r>
              <a:rPr lang="en-US" sz="2400" dirty="0"/>
              <a:t>.Oxidase positive</a:t>
            </a:r>
          </a:p>
        </p:txBody>
      </p:sp>
      <p:pic>
        <p:nvPicPr>
          <p:cNvPr id="7" name="Picture 6"/>
          <p:cNvPicPr>
            <a:picLocks noChangeAspect="1"/>
          </p:cNvPicPr>
          <p:nvPr/>
        </p:nvPicPr>
        <p:blipFill>
          <a:blip r:embed="rId2"/>
          <a:stretch>
            <a:fillRect/>
          </a:stretch>
        </p:blipFill>
        <p:spPr>
          <a:xfrm rot="16200000">
            <a:off x="9446074" y="2681830"/>
            <a:ext cx="1947423" cy="2879406"/>
          </a:xfrm>
          <a:prstGeom prst="rect">
            <a:avLst/>
          </a:prstGeom>
        </p:spPr>
      </p:pic>
    </p:spTree>
    <p:extLst>
      <p:ext uri="{BB962C8B-B14F-4D97-AF65-F5344CB8AC3E}">
        <p14:creationId xmlns:p14="http://schemas.microsoft.com/office/powerpoint/2010/main" val="1988138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927" y="540327"/>
            <a:ext cx="7716982" cy="2739211"/>
          </a:xfrm>
          <a:prstGeom prst="rect">
            <a:avLst/>
          </a:prstGeom>
          <a:noFill/>
        </p:spPr>
        <p:txBody>
          <a:bodyPr wrap="square" rtlCol="1">
            <a:spAutoFit/>
          </a:bodyPr>
          <a:lstStyle/>
          <a:p>
            <a:r>
              <a:rPr lang="en-US" sz="2800" b="1" dirty="0">
                <a:solidFill>
                  <a:srgbClr val="FF0000"/>
                </a:solidFill>
              </a:rPr>
              <a:t>Preventive measures</a:t>
            </a:r>
          </a:p>
          <a:p>
            <a:r>
              <a:rPr lang="en-US" sz="2400" b="1" dirty="0"/>
              <a:t>1-Education and improvement of sanitation</a:t>
            </a:r>
          </a:p>
          <a:p>
            <a:r>
              <a:rPr lang="en-US" sz="2400" b="1" dirty="0"/>
              <a:t>2-Pure water supply and  clean food preparation</a:t>
            </a:r>
          </a:p>
          <a:p>
            <a:r>
              <a:rPr lang="en-US" sz="2400" b="1" dirty="0"/>
              <a:t>3-Proper sewage disposal</a:t>
            </a:r>
          </a:p>
          <a:p>
            <a:r>
              <a:rPr lang="en-US" sz="2400" b="1" dirty="0"/>
              <a:t>4-Isolation of patients</a:t>
            </a:r>
          </a:p>
          <a:p>
            <a:r>
              <a:rPr lang="en-US" sz="2400" b="1" dirty="0"/>
              <a:t>5-Detection of carriers</a:t>
            </a:r>
          </a:p>
          <a:p>
            <a:r>
              <a:rPr lang="en-US" sz="2400" b="1" dirty="0"/>
              <a:t>6-Vaccination</a:t>
            </a:r>
            <a:endParaRPr lang="ar-IQ" sz="2400" b="1" dirty="0"/>
          </a:p>
        </p:txBody>
      </p:sp>
      <p:sp>
        <p:nvSpPr>
          <p:cNvPr id="3" name="TextBox 2"/>
          <p:cNvSpPr txBox="1"/>
          <p:nvPr/>
        </p:nvSpPr>
        <p:spPr>
          <a:xfrm>
            <a:off x="138546" y="3644498"/>
            <a:ext cx="12053454" cy="2062103"/>
          </a:xfrm>
          <a:prstGeom prst="rect">
            <a:avLst/>
          </a:prstGeom>
          <a:noFill/>
        </p:spPr>
        <p:txBody>
          <a:bodyPr wrap="square" rtlCol="1">
            <a:spAutoFit/>
          </a:bodyPr>
          <a:lstStyle/>
          <a:p>
            <a:r>
              <a:rPr lang="en-US" sz="2800" b="1" dirty="0">
                <a:solidFill>
                  <a:srgbClr val="FF0000"/>
                </a:solidFill>
              </a:rPr>
              <a:t>Immunity</a:t>
            </a:r>
          </a:p>
          <a:p>
            <a:endParaRPr lang="en-US" sz="2800" dirty="0">
              <a:solidFill>
                <a:srgbClr val="FF0000"/>
              </a:solidFill>
            </a:endParaRPr>
          </a:p>
          <a:p>
            <a:r>
              <a:rPr lang="en-US" sz="2400" b="1" dirty="0"/>
              <a:t>An attack of cholera is followed by immunity to reinfection but the duration and degree of immunity are unknown. Re- attacks are not common for 6-12 months.</a:t>
            </a:r>
          </a:p>
          <a:p>
            <a:r>
              <a:rPr lang="en-US" sz="2400" b="1" dirty="0"/>
              <a:t> </a:t>
            </a:r>
            <a:endParaRPr lang="ar-IQ" sz="2400" b="1" dirty="0"/>
          </a:p>
        </p:txBody>
      </p:sp>
      <p:pic>
        <p:nvPicPr>
          <p:cNvPr id="4" name="Picture 3"/>
          <p:cNvPicPr>
            <a:picLocks noChangeAspect="1"/>
          </p:cNvPicPr>
          <p:nvPr/>
        </p:nvPicPr>
        <p:blipFill>
          <a:blip r:embed="rId2"/>
          <a:stretch>
            <a:fillRect/>
          </a:stretch>
        </p:blipFill>
        <p:spPr>
          <a:xfrm>
            <a:off x="6660068" y="431502"/>
            <a:ext cx="5393388" cy="3675691"/>
          </a:xfrm>
          <a:prstGeom prst="rect">
            <a:avLst/>
          </a:prstGeom>
        </p:spPr>
      </p:pic>
    </p:spTree>
    <p:extLst>
      <p:ext uri="{BB962C8B-B14F-4D97-AF65-F5344CB8AC3E}">
        <p14:creationId xmlns:p14="http://schemas.microsoft.com/office/powerpoint/2010/main" val="4198597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18" y="57376"/>
            <a:ext cx="7010400" cy="1384995"/>
          </a:xfrm>
          <a:prstGeom prst="rect">
            <a:avLst/>
          </a:prstGeom>
          <a:noFill/>
        </p:spPr>
        <p:txBody>
          <a:bodyPr wrap="square">
            <a:spAutoFit/>
          </a:bodyPr>
          <a:lstStyle/>
          <a:p>
            <a:pPr algn="ctr" rtl="1" fontAlgn="base">
              <a:spcBef>
                <a:spcPct val="0"/>
              </a:spcBef>
              <a:spcAft>
                <a:spcPct val="0"/>
              </a:spcAft>
            </a:pPr>
            <a:endParaRPr lang="en-US" sz="2800" b="1" dirty="0">
              <a:solidFill>
                <a:srgbClr val="FF0000"/>
              </a:solidFill>
              <a:latin typeface="Tahoma" pitchFamily="34" charset="0"/>
              <a:cs typeface="Tahoma" pitchFamily="34" charset="0"/>
            </a:endParaRPr>
          </a:p>
          <a:p>
            <a:pPr algn="ctr" rtl="1" fontAlgn="base">
              <a:spcBef>
                <a:spcPct val="0"/>
              </a:spcBef>
              <a:spcAft>
                <a:spcPct val="0"/>
              </a:spcAft>
            </a:pPr>
            <a:r>
              <a:rPr lang="en-US" sz="2800" b="1" dirty="0">
                <a:solidFill>
                  <a:srgbClr val="FF0000"/>
                </a:solidFill>
                <a:latin typeface="Tahoma" pitchFamily="34" charset="0"/>
                <a:cs typeface="Tahoma" pitchFamily="34" charset="0"/>
              </a:rPr>
              <a:t>Other Vibrio Infections</a:t>
            </a:r>
          </a:p>
          <a:p>
            <a:pPr algn="ctr" rtl="1" fontAlgn="base">
              <a:spcBef>
                <a:spcPct val="0"/>
              </a:spcBef>
              <a:spcAft>
                <a:spcPct val="0"/>
              </a:spcAft>
            </a:pPr>
            <a:endParaRPr lang="en-US" sz="2800" b="1" dirty="0">
              <a:solidFill>
                <a:srgbClr val="FF0000"/>
              </a:solidFill>
              <a:latin typeface="Tahoma" pitchFamily="34" charset="0"/>
              <a:cs typeface="Tahoma" pitchFamily="34" charset="0"/>
            </a:endParaRPr>
          </a:p>
        </p:txBody>
      </p:sp>
      <p:sp>
        <p:nvSpPr>
          <p:cNvPr id="3" name="TextBox 2"/>
          <p:cNvSpPr txBox="1"/>
          <p:nvPr/>
        </p:nvSpPr>
        <p:spPr>
          <a:xfrm>
            <a:off x="678875" y="2673928"/>
            <a:ext cx="9961418" cy="4062651"/>
          </a:xfrm>
          <a:prstGeom prst="rect">
            <a:avLst/>
          </a:prstGeom>
          <a:noFill/>
        </p:spPr>
        <p:txBody>
          <a:bodyPr wrap="square" rtlCol="1">
            <a:spAutoFit/>
          </a:bodyPr>
          <a:lstStyle/>
          <a:p>
            <a:pPr>
              <a:defRPr/>
            </a:pPr>
            <a:r>
              <a:rPr lang="en-US" sz="2400" i="1" dirty="0">
                <a:effectLst>
                  <a:outerShdw blurRad="38100" dist="38100" dir="2700000" algn="tl">
                    <a:srgbClr val="000000"/>
                  </a:outerShdw>
                </a:effectLst>
              </a:rPr>
              <a:t>Vibrio parahaemolyticus</a:t>
            </a:r>
            <a:r>
              <a:rPr lang="en-US" sz="2400" dirty="0">
                <a:effectLst>
                  <a:outerShdw blurRad="38100" dist="38100" dir="2700000" algn="tl">
                    <a:srgbClr val="FFFFFF"/>
                  </a:outerShdw>
                </a:effectLst>
              </a:rPr>
              <a:t>:</a:t>
            </a:r>
          </a:p>
          <a:p>
            <a:pPr>
              <a:defRPr/>
            </a:pPr>
            <a:r>
              <a:rPr lang="en-US" sz="2400" dirty="0">
                <a:effectLst>
                  <a:outerShdw blurRad="38100" dist="38100" dir="2700000" algn="tl">
                    <a:srgbClr val="FFFFFF"/>
                  </a:outerShdw>
                </a:effectLst>
              </a:rPr>
              <a:t> It is a </a:t>
            </a:r>
            <a:r>
              <a:rPr lang="en-US" sz="2400" dirty="0"/>
              <a:t>halophilic</a:t>
            </a:r>
            <a:r>
              <a:rPr lang="en-US" sz="2400" dirty="0">
                <a:effectLst>
                  <a:outerShdw blurRad="38100" dist="38100" dir="2700000" algn="tl">
                    <a:srgbClr val="FFFFFF"/>
                  </a:outerShdw>
                </a:effectLst>
              </a:rPr>
              <a:t> (salt-loving) Vibrio associated with enteritis produced by thermostable direct hemolysin. </a:t>
            </a:r>
            <a:endParaRPr lang="en-US" sz="2400" i="1" dirty="0">
              <a:effectLst>
                <a:outerShdw blurRad="38100" dist="38100" dir="2700000" algn="tl">
                  <a:srgbClr val="FFFFFF"/>
                </a:outerShdw>
              </a:effectLst>
            </a:endParaRPr>
          </a:p>
          <a:p>
            <a:pPr>
              <a:defRPr/>
            </a:pPr>
            <a:r>
              <a:rPr lang="en-US" sz="2400" dirty="0">
                <a:effectLst>
                  <a:outerShdw blurRad="38100" dist="38100" dir="2700000" algn="tl">
                    <a:srgbClr val="FFFFFF"/>
                  </a:outerShdw>
                </a:effectLst>
              </a:rPr>
              <a:t> Infection  is acquired by ingestion of raw or improperly cooked sea foods.</a:t>
            </a:r>
          </a:p>
          <a:p>
            <a:pPr>
              <a:defRPr/>
            </a:pPr>
            <a:endParaRPr lang="en-US" sz="2400" i="1" dirty="0">
              <a:effectLst>
                <a:outerShdw blurRad="38100" dist="38100" dir="2700000" algn="tl">
                  <a:srgbClr val="FFFFFF"/>
                </a:outerShdw>
              </a:effectLst>
            </a:endParaRPr>
          </a:p>
          <a:p>
            <a:pPr>
              <a:defRPr/>
            </a:pPr>
            <a:r>
              <a:rPr lang="en-US" sz="2400" i="1" dirty="0">
                <a:effectLst>
                  <a:outerShdw blurRad="38100" dist="38100" dir="2700000" algn="tl">
                    <a:srgbClr val="000000"/>
                  </a:outerShdw>
                </a:effectLst>
              </a:rPr>
              <a:t>V. vulnificus</a:t>
            </a:r>
            <a:r>
              <a:rPr lang="en-US" sz="2400" dirty="0">
                <a:effectLst>
                  <a:outerShdw blurRad="38100" dist="38100" dir="2700000" algn="tl">
                    <a:srgbClr val="FFFFFF"/>
                  </a:outerShdw>
                </a:effectLst>
              </a:rPr>
              <a:t>:  </a:t>
            </a:r>
          </a:p>
          <a:p>
            <a:pPr>
              <a:defRPr/>
            </a:pPr>
            <a:r>
              <a:rPr lang="en-US" sz="2400" dirty="0">
                <a:effectLst>
                  <a:outerShdw blurRad="38100" dist="38100" dir="2700000" algn="tl">
                    <a:srgbClr val="FFFFFF"/>
                  </a:outerShdw>
                </a:effectLst>
              </a:rPr>
              <a:t>it is a </a:t>
            </a:r>
            <a:r>
              <a:rPr lang="en-US" sz="2400" dirty="0"/>
              <a:t>halophilic</a:t>
            </a:r>
            <a:r>
              <a:rPr lang="en-US" sz="2400" dirty="0">
                <a:effectLst>
                  <a:outerShdw blurRad="38100" dist="38100" dir="2700000" algn="tl">
                    <a:srgbClr val="FFFFFF"/>
                  </a:outerShdw>
                </a:effectLst>
              </a:rPr>
              <a:t> vibrio, which ferments lactose associated with wound infections as well as fatal septicemias. </a:t>
            </a:r>
            <a:endParaRPr lang="en-US" sz="2400" i="1" dirty="0">
              <a:effectLst>
                <a:outerShdw blurRad="38100" dist="38100" dir="2700000" algn="tl">
                  <a:srgbClr val="FFFFFF"/>
                </a:outerShdw>
              </a:effectLst>
            </a:endParaRPr>
          </a:p>
          <a:p>
            <a:pPr>
              <a:defRPr/>
            </a:pPr>
            <a:endParaRPr lang="en-US" sz="2400" i="1" dirty="0">
              <a:effectLst>
                <a:outerShdw blurRad="38100" dist="38100" dir="2700000" algn="tl">
                  <a:srgbClr val="FFFFFF"/>
                </a:outerShdw>
              </a:effectLst>
            </a:endParaRPr>
          </a:p>
          <a:p>
            <a:pPr>
              <a:defRPr/>
            </a:pPr>
            <a:r>
              <a:rPr lang="en-US" sz="2400" i="1" dirty="0">
                <a:effectLst>
                  <a:outerShdw blurRad="38100" dist="38100" dir="2700000" algn="tl">
                    <a:srgbClr val="000000"/>
                  </a:outerShdw>
                </a:effectLst>
              </a:rPr>
              <a:t>Non-O1/0139 serogroups of V. cholerae</a:t>
            </a:r>
            <a:r>
              <a:rPr lang="en-US" sz="2400" dirty="0">
                <a:effectLst>
                  <a:outerShdw blurRad="38100" dist="38100" dir="2700000" algn="tl">
                    <a:srgbClr val="FFFFFF"/>
                  </a:outerShdw>
                </a:effectLst>
              </a:rPr>
              <a:t>: cause diarrhea </a:t>
            </a:r>
          </a:p>
          <a:p>
            <a:endParaRPr lang="ar-IQ" dirty="0"/>
          </a:p>
        </p:txBody>
      </p:sp>
      <p:sp>
        <p:nvSpPr>
          <p:cNvPr id="4" name="TextBox 3"/>
          <p:cNvSpPr txBox="1"/>
          <p:nvPr/>
        </p:nvSpPr>
        <p:spPr>
          <a:xfrm>
            <a:off x="678874" y="1095627"/>
            <a:ext cx="9961418" cy="1384995"/>
          </a:xfrm>
          <a:prstGeom prst="rect">
            <a:avLst/>
          </a:prstGeom>
          <a:solidFill>
            <a:schemeClr val="accent6">
              <a:lumMod val="20000"/>
              <a:lumOff val="80000"/>
            </a:schemeClr>
          </a:solidFill>
        </p:spPr>
        <p:txBody>
          <a:bodyPr wrap="square" rtlCol="1">
            <a:spAutoFit/>
          </a:bodyPr>
          <a:lstStyle/>
          <a:p>
            <a:r>
              <a:rPr lang="en-US" sz="2000" b="1" i="1" dirty="0"/>
              <a:t>V. Cholerae </a:t>
            </a:r>
            <a:r>
              <a:rPr lang="en-US" sz="2000" b="1" dirty="0"/>
              <a:t> serogroups O1 and O139 cause cholera in humans</a:t>
            </a:r>
          </a:p>
          <a:p>
            <a:r>
              <a:rPr lang="en-US" sz="2400" dirty="0"/>
              <a:t>- </a:t>
            </a:r>
            <a:r>
              <a:rPr lang="en-US" sz="2000" b="1" dirty="0"/>
              <a:t>Other Vibrios such as Vibrio cholera serogroups non-O1/ non-O139  and Vibrio parahaemolyticus  may cause  cholera-like diarrhea ,gastroenteritis and extraintestinal sepsis </a:t>
            </a:r>
            <a:endParaRPr lang="ar-IQ" sz="2000" b="1" dirty="0"/>
          </a:p>
          <a:p>
            <a:endParaRPr lang="ar-IQ" sz="2000" b="1" dirty="0"/>
          </a:p>
        </p:txBody>
      </p:sp>
    </p:spTree>
    <p:extLst>
      <p:ext uri="{BB962C8B-B14F-4D97-AF65-F5344CB8AC3E}">
        <p14:creationId xmlns:p14="http://schemas.microsoft.com/office/powerpoint/2010/main" val="3853940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ChangeArrowheads="1"/>
          </p:cNvSpPr>
          <p:nvPr/>
        </p:nvSpPr>
        <p:spPr bwMode="auto">
          <a:xfrm>
            <a:off x="1260764" y="775854"/>
            <a:ext cx="9448799" cy="5201424"/>
          </a:xfrm>
          <a:prstGeom prst="rect">
            <a:avLst/>
          </a:prstGeom>
          <a:noFill/>
          <a:ln w="9525">
            <a:noFill/>
            <a:miter lim="800000"/>
            <a:headEnd/>
            <a:tailEnd/>
          </a:ln>
        </p:spPr>
        <p:txBody>
          <a:bodyPr wrap="square">
            <a:spAutoFit/>
          </a:bodyPr>
          <a:lstStyle/>
          <a:p>
            <a:pPr algn="ctr" rtl="1">
              <a:spcBef>
                <a:spcPct val="0"/>
              </a:spcBef>
            </a:pPr>
            <a:r>
              <a:rPr lang="en-US" sz="4400" dirty="0">
                <a:solidFill>
                  <a:srgbClr val="CC0000"/>
                </a:solidFill>
                <a:latin typeface="Tahoma" pitchFamily="34" charset="0"/>
                <a:cs typeface="Tahoma" pitchFamily="34" charset="0"/>
              </a:rPr>
              <a:t>Other Vibrionaceae genera</a:t>
            </a:r>
          </a:p>
          <a:p>
            <a:pPr algn="ctr">
              <a:spcBef>
                <a:spcPct val="0"/>
              </a:spcBef>
            </a:pPr>
            <a:r>
              <a:rPr lang="en-US" sz="5400" dirty="0">
                <a:solidFill>
                  <a:srgbClr val="CC0000"/>
                </a:solidFill>
                <a:latin typeface="Tahoma" pitchFamily="34" charset="0"/>
                <a:cs typeface="Tahoma" pitchFamily="34" charset="0"/>
              </a:rPr>
              <a:t>Vibrios-related organisms</a:t>
            </a:r>
          </a:p>
          <a:p>
            <a:pPr algn="ctr">
              <a:spcBef>
                <a:spcPct val="0"/>
              </a:spcBef>
            </a:pPr>
            <a:endParaRPr lang="en-US" sz="5400" dirty="0">
              <a:solidFill>
                <a:srgbClr val="CC0000"/>
              </a:solidFill>
              <a:latin typeface="Tahoma" pitchFamily="34" charset="0"/>
              <a:cs typeface="Tahoma" pitchFamily="34" charset="0"/>
            </a:endParaRPr>
          </a:p>
          <a:p>
            <a:pPr algn="ctr">
              <a:spcBef>
                <a:spcPct val="0"/>
              </a:spcBef>
            </a:pPr>
            <a:r>
              <a:rPr lang="en-US" sz="6000" i="1" dirty="0">
                <a:solidFill>
                  <a:srgbClr val="FF0000"/>
                </a:solidFill>
              </a:rPr>
              <a:t>Aeromonas</a:t>
            </a:r>
          </a:p>
          <a:p>
            <a:pPr algn="ctr">
              <a:spcBef>
                <a:spcPct val="0"/>
              </a:spcBef>
            </a:pPr>
            <a:r>
              <a:rPr lang="en-US" sz="6000" i="1" dirty="0">
                <a:solidFill>
                  <a:srgbClr val="FF0000"/>
                </a:solidFill>
              </a:rPr>
              <a:t>&amp;</a:t>
            </a:r>
          </a:p>
          <a:p>
            <a:pPr algn="ctr">
              <a:spcBef>
                <a:spcPct val="0"/>
              </a:spcBef>
            </a:pPr>
            <a:r>
              <a:rPr lang="en-US" sz="6000" i="1" dirty="0">
                <a:solidFill>
                  <a:srgbClr val="FF0000"/>
                </a:solidFill>
              </a:rPr>
              <a:t>Plesiomonas</a:t>
            </a:r>
          </a:p>
        </p:txBody>
      </p:sp>
    </p:spTree>
    <p:extLst>
      <p:ext uri="{BB962C8B-B14F-4D97-AF65-F5344CB8AC3E}">
        <p14:creationId xmlns:p14="http://schemas.microsoft.com/office/powerpoint/2010/main" val="3821349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232749"/>
          </a:xfrm>
          <a:prstGeom prst="rect">
            <a:avLst/>
          </a:prstGeom>
          <a:noFill/>
        </p:spPr>
        <p:txBody>
          <a:bodyPr wrap="square" rtlCol="1">
            <a:spAutoFit/>
          </a:bodyPr>
          <a:lstStyle/>
          <a:p>
            <a:pPr algn="ctr"/>
            <a:r>
              <a:rPr lang="en-US" sz="2800" b="1" dirty="0">
                <a:solidFill>
                  <a:srgbClr val="FF0000"/>
                </a:solidFill>
              </a:rPr>
              <a:t>Aeromonas</a:t>
            </a:r>
          </a:p>
          <a:p>
            <a:pPr algn="ctr"/>
            <a:endParaRPr lang="en-US" sz="2800" b="1" dirty="0">
              <a:solidFill>
                <a:srgbClr val="FF0000"/>
              </a:solidFill>
            </a:endParaRPr>
          </a:p>
          <a:p>
            <a:r>
              <a:rPr lang="en-US" dirty="0"/>
              <a:t>-</a:t>
            </a:r>
            <a:r>
              <a:rPr lang="en-US" sz="2400" dirty="0"/>
              <a:t>a gram  negative facultative anaerobic rod that morphologically resembles members of the family Enterobacteriaceae</a:t>
            </a:r>
          </a:p>
          <a:p>
            <a:endParaRPr lang="en-US" sz="2400" dirty="0"/>
          </a:p>
          <a:p>
            <a:r>
              <a:rPr lang="en-US" sz="2400" dirty="0"/>
              <a:t>-16 species  have been recognized  most of which are associated with human disease. The most important pathogens are :</a:t>
            </a:r>
          </a:p>
          <a:p>
            <a:r>
              <a:rPr lang="en-US" sz="2400" b="1" i="1" dirty="0"/>
              <a:t>Aeromonas hydrophila , Aeromonas </a:t>
            </a:r>
            <a:r>
              <a:rPr lang="en-US" sz="2400" b="1" i="1" dirty="0" err="1"/>
              <a:t>caviae</a:t>
            </a:r>
            <a:r>
              <a:rPr lang="en-US" sz="2400" b="1" i="1" dirty="0"/>
              <a:t>, </a:t>
            </a:r>
            <a:r>
              <a:rPr lang="en-US" sz="2400" dirty="0"/>
              <a:t> and </a:t>
            </a:r>
            <a:r>
              <a:rPr lang="en-US" sz="2400" b="1" i="1" dirty="0"/>
              <a:t>Aeromonas </a:t>
            </a:r>
            <a:r>
              <a:rPr lang="en-US" sz="2400" b="1" i="1" dirty="0" err="1"/>
              <a:t>veroni</a:t>
            </a:r>
            <a:r>
              <a:rPr lang="en-US" sz="2400" b="1" i="1" dirty="0"/>
              <a:t>  </a:t>
            </a:r>
            <a:r>
              <a:rPr lang="en-US" sz="2400" b="1" i="1" dirty="0" err="1"/>
              <a:t>bivar</a:t>
            </a:r>
            <a:r>
              <a:rPr lang="en-US" sz="2400" b="1" i="1" dirty="0"/>
              <a:t> </a:t>
            </a:r>
            <a:r>
              <a:rPr lang="en-US" sz="2400" b="1" i="1" dirty="0" err="1"/>
              <a:t>sobria</a:t>
            </a:r>
            <a:r>
              <a:rPr lang="en-US" sz="2400" b="1" i="1" dirty="0"/>
              <a:t>.</a:t>
            </a:r>
          </a:p>
          <a:p>
            <a:endParaRPr lang="en-US" sz="2400" b="1" i="1" dirty="0"/>
          </a:p>
          <a:p>
            <a:r>
              <a:rPr lang="en-US" sz="2400" dirty="0"/>
              <a:t>-The organisms are present in fresh and brackish water throughout the world. Motile species have single polar flagellum. Non motile species apparently are not associated with human disease.</a:t>
            </a:r>
          </a:p>
          <a:p>
            <a:r>
              <a:rPr lang="en-US" sz="2400" dirty="0"/>
              <a:t>-Infection is acquired by ingestion or exposure to contaminated water or food</a:t>
            </a:r>
          </a:p>
          <a:p>
            <a:endParaRPr lang="en-US" sz="2400" dirty="0"/>
          </a:p>
          <a:p>
            <a:r>
              <a:rPr lang="en-US" sz="2400" dirty="0"/>
              <a:t>-The two major diseases associated with </a:t>
            </a:r>
            <a:r>
              <a:rPr lang="en-US" sz="2400" b="1" dirty="0"/>
              <a:t>Aeromonas </a:t>
            </a:r>
            <a:r>
              <a:rPr lang="en-US" sz="2400" dirty="0"/>
              <a:t>are gastroenteritis and wound infections (with or without bacteremia). It causes opportunistic systemic disease in immunocompromised person.</a:t>
            </a:r>
          </a:p>
          <a:p>
            <a:endParaRPr lang="en-US" sz="2400" dirty="0"/>
          </a:p>
          <a:p>
            <a:endParaRPr lang="ar-IQ" sz="2400" dirty="0"/>
          </a:p>
        </p:txBody>
      </p:sp>
    </p:spTree>
    <p:extLst>
      <p:ext uri="{BB962C8B-B14F-4D97-AF65-F5344CB8AC3E}">
        <p14:creationId xmlns:p14="http://schemas.microsoft.com/office/powerpoint/2010/main" val="2350387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4727" y="512618"/>
            <a:ext cx="8742218" cy="523220"/>
          </a:xfrm>
          <a:prstGeom prst="rect">
            <a:avLst/>
          </a:prstGeom>
          <a:noFill/>
        </p:spPr>
        <p:txBody>
          <a:bodyPr wrap="square" rtlCol="1">
            <a:spAutoFit/>
          </a:bodyPr>
          <a:lstStyle/>
          <a:p>
            <a:pPr algn="ctr"/>
            <a:r>
              <a:rPr lang="en-US" sz="2800" b="1" dirty="0">
                <a:solidFill>
                  <a:srgbClr val="FF0000"/>
                </a:solidFill>
              </a:rPr>
              <a:t>Plesiomonas</a:t>
            </a:r>
            <a:endParaRPr lang="ar-IQ" sz="2800" b="1" dirty="0">
              <a:solidFill>
                <a:srgbClr val="FF0000"/>
              </a:solidFill>
            </a:endParaRPr>
          </a:p>
        </p:txBody>
      </p:sp>
      <p:sp>
        <p:nvSpPr>
          <p:cNvPr id="6" name="TextBox 5"/>
          <p:cNvSpPr txBox="1"/>
          <p:nvPr/>
        </p:nvSpPr>
        <p:spPr>
          <a:xfrm>
            <a:off x="346363" y="1607127"/>
            <a:ext cx="11208327" cy="4524315"/>
          </a:xfrm>
          <a:prstGeom prst="rect">
            <a:avLst/>
          </a:prstGeom>
          <a:noFill/>
        </p:spPr>
        <p:txBody>
          <a:bodyPr wrap="square" rtlCol="1">
            <a:spAutoFit/>
          </a:bodyPr>
          <a:lstStyle/>
          <a:p>
            <a:r>
              <a:rPr lang="en-US" sz="2400" dirty="0"/>
              <a:t>Single species </a:t>
            </a:r>
            <a:r>
              <a:rPr lang="en-US" sz="2400" b="1" i="1" dirty="0"/>
              <a:t>Plesiomonas shigelloides </a:t>
            </a:r>
          </a:p>
          <a:p>
            <a:r>
              <a:rPr lang="en-US" sz="2400" b="1" i="1" dirty="0"/>
              <a:t> </a:t>
            </a:r>
          </a:p>
          <a:p>
            <a:r>
              <a:rPr lang="en-US" sz="2400" b="1" i="1" dirty="0"/>
              <a:t>-</a:t>
            </a:r>
            <a:r>
              <a:rPr lang="en-US" sz="2400" dirty="0"/>
              <a:t>The bacteria  are  oxidase positive </a:t>
            </a:r>
          </a:p>
          <a:p>
            <a:r>
              <a:rPr lang="en-US" sz="2400" dirty="0"/>
              <a:t>and  have multiple polar flagella (lophotrichous)</a:t>
            </a:r>
          </a:p>
          <a:p>
            <a:endParaRPr lang="en-US" sz="2400" dirty="0"/>
          </a:p>
          <a:p>
            <a:r>
              <a:rPr lang="en-US" sz="2400" dirty="0"/>
              <a:t>-Found in soil and aquatic environment (fresh or estuarine water) , some cold blooded animals ( such as </a:t>
            </a:r>
            <a:r>
              <a:rPr lang="en-US" sz="2400" dirty="0">
                <a:solidFill>
                  <a:srgbClr val="000000"/>
                </a:solidFill>
              </a:rPr>
              <a:t>reptiles, fishes, amphibians</a:t>
            </a:r>
            <a:r>
              <a:rPr lang="en-US" sz="2400" dirty="0"/>
              <a:t> ) are carriers</a:t>
            </a:r>
          </a:p>
          <a:p>
            <a:endParaRPr lang="en-US" sz="2400" dirty="0"/>
          </a:p>
          <a:p>
            <a:pPr marL="285750" indent="-285750">
              <a:buFontTx/>
              <a:buChar char="-"/>
            </a:pPr>
            <a:r>
              <a:rPr lang="en-US" sz="2400" dirty="0"/>
              <a:t>Infection is acquired  by ingestion or exposure to contaminated water or sea food or through occupational exposure  (fish handlers, zookeeper) </a:t>
            </a:r>
          </a:p>
          <a:p>
            <a:endParaRPr lang="en-US" sz="2400" dirty="0"/>
          </a:p>
          <a:p>
            <a:pPr marL="285750" indent="-285750">
              <a:buFontTx/>
              <a:buChar char="-"/>
            </a:pPr>
            <a:r>
              <a:rPr lang="en-US" sz="2400" dirty="0"/>
              <a:t>Primarily causes gastroenteritis  or rarely extraintestinal infections </a:t>
            </a:r>
            <a:endParaRPr lang="ar-IQ" sz="2400" dirty="0"/>
          </a:p>
        </p:txBody>
      </p:sp>
    </p:spTree>
    <p:extLst>
      <p:ext uri="{BB962C8B-B14F-4D97-AF65-F5344CB8AC3E}">
        <p14:creationId xmlns:p14="http://schemas.microsoft.com/office/powerpoint/2010/main" val="83752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to APTN's Regional Steering Committee, 2015-2018! - APTN - Asia  Pacific Transgender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21" y="1744230"/>
            <a:ext cx="9753600"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62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4219" y="0"/>
            <a:ext cx="7412181" cy="954107"/>
          </a:xfrm>
          <a:prstGeom prst="rect">
            <a:avLst/>
          </a:prstGeom>
          <a:noFill/>
        </p:spPr>
        <p:txBody>
          <a:bodyPr wrap="square" rtlCol="1">
            <a:spAutoFit/>
          </a:bodyPr>
          <a:lstStyle/>
          <a:p>
            <a:pPr algn="ctr"/>
            <a:r>
              <a:rPr lang="en-US" sz="2800" b="1" dirty="0">
                <a:solidFill>
                  <a:srgbClr val="FF0000"/>
                </a:solidFill>
              </a:rPr>
              <a:t>The Vibrios</a:t>
            </a:r>
          </a:p>
          <a:p>
            <a:pPr algn="ctr"/>
            <a:endParaRPr lang="ar-IQ" sz="2800" b="1" dirty="0">
              <a:solidFill>
                <a:srgbClr val="FF0000"/>
              </a:solidFill>
            </a:endParaRPr>
          </a:p>
        </p:txBody>
      </p:sp>
      <p:sp>
        <p:nvSpPr>
          <p:cNvPr id="3" name="TextBox 2"/>
          <p:cNvSpPr txBox="1"/>
          <p:nvPr/>
        </p:nvSpPr>
        <p:spPr>
          <a:xfrm>
            <a:off x="249382" y="647912"/>
            <a:ext cx="11707091" cy="6063198"/>
          </a:xfrm>
          <a:prstGeom prst="rect">
            <a:avLst/>
          </a:prstGeom>
          <a:noFill/>
        </p:spPr>
        <p:txBody>
          <a:bodyPr wrap="square" rtlCol="1">
            <a:spAutoFit/>
          </a:bodyPr>
          <a:lstStyle/>
          <a:p>
            <a:r>
              <a:rPr lang="en-US" sz="2400" b="1" dirty="0"/>
              <a:t>Morphology and physiology of Vibrios</a:t>
            </a:r>
          </a:p>
          <a:p>
            <a:endParaRPr lang="en-US" sz="2400" b="1" dirty="0"/>
          </a:p>
          <a:p>
            <a:r>
              <a:rPr lang="en-US" dirty="0"/>
              <a:t>-</a:t>
            </a:r>
            <a:r>
              <a:rPr lang="en-US" sz="2400" dirty="0"/>
              <a:t>They are comma-shaped (vibrioid)  gram negative bacilli, are motile possessing a polar flagellum. They belong to the family </a:t>
            </a:r>
            <a:r>
              <a:rPr lang="en-US" sz="2400" b="1" dirty="0">
                <a:solidFill>
                  <a:srgbClr val="FF0000"/>
                </a:solidFill>
              </a:rPr>
              <a:t>Vibrionaceae </a:t>
            </a:r>
            <a:r>
              <a:rPr lang="en-US" sz="2400" b="1" dirty="0"/>
              <a:t>.</a:t>
            </a:r>
            <a:r>
              <a:rPr lang="en-US" sz="2400" dirty="0"/>
              <a:t>The most significant human Vibrios are : </a:t>
            </a:r>
            <a:r>
              <a:rPr lang="en-US" sz="2400" b="1" i="1" dirty="0"/>
              <a:t>V. cholerae, V. parahaemolyticus</a:t>
            </a:r>
            <a:r>
              <a:rPr lang="en-US" sz="2400" b="1" dirty="0"/>
              <a:t>, </a:t>
            </a:r>
            <a:r>
              <a:rPr lang="en-US" sz="2400" dirty="0"/>
              <a:t>and</a:t>
            </a:r>
            <a:r>
              <a:rPr lang="en-US" sz="2400" b="1" dirty="0"/>
              <a:t> </a:t>
            </a:r>
            <a:r>
              <a:rPr lang="en-US" sz="2400" b="1" i="1" dirty="0"/>
              <a:t>V. vulnificus.</a:t>
            </a:r>
          </a:p>
          <a:p>
            <a:endParaRPr lang="en-US" sz="2400" dirty="0"/>
          </a:p>
          <a:p>
            <a:r>
              <a:rPr lang="en-US" sz="2400" dirty="0"/>
              <a:t>--Broad temperature and pH range for growth on media:</a:t>
            </a:r>
          </a:p>
          <a:p>
            <a:r>
              <a:rPr lang="en-US" sz="2400" dirty="0"/>
              <a:t>   .</a:t>
            </a:r>
            <a:r>
              <a:rPr lang="en-US" sz="2400" b="1" dirty="0"/>
              <a:t>18</a:t>
            </a:r>
            <a:r>
              <a:rPr lang="en-US" sz="2400" dirty="0"/>
              <a:t> -</a:t>
            </a:r>
            <a:r>
              <a:rPr lang="en-GB" sz="2400" b="1" dirty="0"/>
              <a:t>37° C                .PH 7.0 – 9.0  </a:t>
            </a:r>
            <a:r>
              <a:rPr lang="en-GB" sz="2400" dirty="0"/>
              <a:t>(useful for enrichment).</a:t>
            </a:r>
            <a:r>
              <a:rPr lang="en-GB" sz="2400" i="1" dirty="0"/>
              <a:t> -                                                              </a:t>
            </a:r>
            <a:r>
              <a:rPr lang="en-GB" sz="2400" dirty="0"/>
              <a:t>For rapid isolation from faeces , </a:t>
            </a:r>
            <a:r>
              <a:rPr lang="en-GB" sz="2400" b="1" dirty="0"/>
              <a:t>Alkaline Peptone Water  APW </a:t>
            </a:r>
            <a:r>
              <a:rPr lang="en-GB" sz="2400" dirty="0"/>
              <a:t>( pH 8.6) is used  (enrichment medium for </a:t>
            </a:r>
            <a:r>
              <a:rPr lang="en-US" sz="2400" b="1" i="1" dirty="0"/>
              <a:t>V. cholerae </a:t>
            </a:r>
            <a:r>
              <a:rPr lang="en-US" sz="2400" dirty="0"/>
              <a:t>).</a:t>
            </a:r>
          </a:p>
          <a:p>
            <a:endParaRPr lang="en-US" sz="2400" dirty="0"/>
          </a:p>
          <a:p>
            <a:r>
              <a:rPr lang="en-US" sz="2400" dirty="0"/>
              <a:t>-Vibrios can grow on a variety of simple media such as ,blood agar and MacConkey`s agar. </a:t>
            </a:r>
            <a:r>
              <a:rPr lang="en-US" sz="2400" b="1" dirty="0"/>
              <a:t>The selective</a:t>
            </a:r>
            <a:r>
              <a:rPr lang="en-US" sz="2400" dirty="0"/>
              <a:t> medium is </a:t>
            </a:r>
            <a:r>
              <a:rPr lang="en-US" sz="2400" b="1" dirty="0"/>
              <a:t>TCBS agar </a:t>
            </a:r>
            <a:r>
              <a:rPr lang="en-US" sz="2400" dirty="0"/>
              <a:t>(Thiosulfate Citrate Bile salts Sucrose agar )</a:t>
            </a:r>
          </a:p>
          <a:p>
            <a:endParaRPr lang="en-US" sz="2400" dirty="0"/>
          </a:p>
          <a:p>
            <a:r>
              <a:rPr lang="en-US" sz="2400" dirty="0"/>
              <a:t>-</a:t>
            </a:r>
            <a:r>
              <a:rPr lang="en-US" sz="2400" b="1" i="1" dirty="0"/>
              <a:t> V. cholerae </a:t>
            </a:r>
            <a:r>
              <a:rPr lang="en-US" sz="2400" dirty="0"/>
              <a:t>grow without salt. Most other Vibrios are halophilic ( salt-loving).</a:t>
            </a:r>
          </a:p>
          <a:p>
            <a:r>
              <a:rPr lang="en-US" sz="2400" b="1" i="1" dirty="0"/>
              <a:t> </a:t>
            </a:r>
            <a:endParaRPr lang="ar-IQ" sz="2400" b="1"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806816" y="1875193"/>
            <a:ext cx="3669792" cy="33140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9060" y="5060917"/>
            <a:ext cx="1687413" cy="1588637"/>
          </a:xfrm>
          <a:prstGeom prst="rect">
            <a:avLst/>
          </a:prstGeom>
        </p:spPr>
      </p:pic>
      <p:pic>
        <p:nvPicPr>
          <p:cNvPr id="6" name="Picture 5"/>
          <p:cNvPicPr>
            <a:picLocks noChangeAspect="1"/>
          </p:cNvPicPr>
          <p:nvPr/>
        </p:nvPicPr>
        <p:blipFill>
          <a:blip r:embed="rId4"/>
          <a:stretch>
            <a:fillRect/>
          </a:stretch>
        </p:blipFill>
        <p:spPr>
          <a:xfrm>
            <a:off x="8465064" y="2185443"/>
            <a:ext cx="1662672" cy="1317940"/>
          </a:xfrm>
          <a:prstGeom prst="rect">
            <a:avLst/>
          </a:prstGeom>
        </p:spPr>
      </p:pic>
    </p:spTree>
    <p:extLst>
      <p:ext uri="{BB962C8B-B14F-4D97-AF65-F5344CB8AC3E}">
        <p14:creationId xmlns:p14="http://schemas.microsoft.com/office/powerpoint/2010/main" val="191026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4572"/>
            <a:ext cx="12192000" cy="3385542"/>
          </a:xfrm>
          <a:prstGeom prst="rect">
            <a:avLst/>
          </a:prstGeom>
          <a:noFill/>
        </p:spPr>
        <p:txBody>
          <a:bodyPr wrap="square" rtlCol="1">
            <a:spAutoFit/>
          </a:bodyPr>
          <a:lstStyle/>
          <a:p>
            <a:pPr algn="ctr"/>
            <a:r>
              <a:rPr lang="en-US" sz="2800" b="1" dirty="0">
                <a:solidFill>
                  <a:srgbClr val="FF0000"/>
                </a:solidFill>
              </a:rPr>
              <a:t>VIBRIO CHOLERAE</a:t>
            </a:r>
          </a:p>
          <a:p>
            <a:endParaRPr lang="en-US" dirty="0"/>
          </a:p>
          <a:p>
            <a:r>
              <a:rPr lang="en-US" sz="2400" b="1" dirty="0"/>
              <a:t>Morphology and Identification</a:t>
            </a:r>
          </a:p>
          <a:p>
            <a:endParaRPr lang="en-US" sz="2400" b="1" dirty="0"/>
          </a:p>
          <a:p>
            <a:r>
              <a:rPr lang="en-US" sz="2400" i="1" dirty="0"/>
              <a:t>Vibrio cholerae </a:t>
            </a:r>
            <a:r>
              <a:rPr lang="en-US" sz="2400" dirty="0"/>
              <a:t>:</a:t>
            </a:r>
          </a:p>
          <a:p>
            <a:pPr marL="342900" indent="-342900">
              <a:buFontTx/>
              <a:buChar char="-"/>
            </a:pPr>
            <a:r>
              <a:rPr lang="en-US" sz="2400" dirty="0"/>
              <a:t>Gram-negative ,facultatively anaerobic, fermentative  comma-shaped ,curved rods</a:t>
            </a:r>
          </a:p>
          <a:p>
            <a:pPr marL="342900" indent="-342900">
              <a:buFontTx/>
              <a:buChar char="-"/>
            </a:pPr>
            <a:r>
              <a:rPr lang="en-US" sz="2400" dirty="0"/>
              <a:t>2-4 µm long</a:t>
            </a:r>
          </a:p>
          <a:p>
            <a:pPr marL="342900" indent="-342900">
              <a:buFontTx/>
              <a:buChar char="-"/>
            </a:pPr>
            <a:r>
              <a:rPr lang="en-US" sz="2400" dirty="0"/>
              <a:t>Actively mobile by means of a polar flagellum</a:t>
            </a:r>
          </a:p>
          <a:p>
            <a:endParaRPr lang="ar-IQ" sz="2400" b="1" dirty="0"/>
          </a:p>
        </p:txBody>
      </p:sp>
      <p:pic>
        <p:nvPicPr>
          <p:cNvPr id="3" name="Picture 2"/>
          <p:cNvPicPr>
            <a:picLocks noChangeAspect="1"/>
          </p:cNvPicPr>
          <p:nvPr/>
        </p:nvPicPr>
        <p:blipFill>
          <a:blip r:embed="rId2"/>
          <a:stretch>
            <a:fillRect/>
          </a:stretch>
        </p:blipFill>
        <p:spPr>
          <a:xfrm>
            <a:off x="6905906" y="3128251"/>
            <a:ext cx="4476190" cy="2485714"/>
          </a:xfrm>
          <a:prstGeom prst="rect">
            <a:avLst/>
          </a:prstGeom>
        </p:spPr>
      </p:pic>
    </p:spTree>
    <p:extLst>
      <p:ext uri="{BB962C8B-B14F-4D97-AF65-F5344CB8AC3E}">
        <p14:creationId xmlns:p14="http://schemas.microsoft.com/office/powerpoint/2010/main" val="2527561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763" y="443345"/>
            <a:ext cx="11513127" cy="6063198"/>
          </a:xfrm>
          <a:prstGeom prst="rect">
            <a:avLst/>
          </a:prstGeom>
          <a:noFill/>
        </p:spPr>
        <p:txBody>
          <a:bodyPr wrap="square" rtlCol="1">
            <a:spAutoFit/>
          </a:bodyPr>
          <a:lstStyle/>
          <a:p>
            <a:r>
              <a:rPr lang="en-US" sz="2800" b="1" dirty="0"/>
              <a:t>Culture</a:t>
            </a:r>
          </a:p>
          <a:p>
            <a:pPr marL="285750" lvl="0" indent="-285750">
              <a:buFont typeface="Arial" panose="020B0604020202020204" pitchFamily="34" charset="0"/>
              <a:buChar char="•"/>
            </a:pPr>
            <a:r>
              <a:rPr lang="en-US" sz="2400" i="1" dirty="0"/>
              <a:t>Vibrio cholerae </a:t>
            </a:r>
            <a:r>
              <a:rPr lang="en-US" sz="2400" dirty="0"/>
              <a:t>can grow on a variety of simple media like  blood agar and MacConkey`s agar with a broad temperature range from </a:t>
            </a:r>
            <a:r>
              <a:rPr lang="en-GB" sz="2000" dirty="0">
                <a:solidFill>
                  <a:prstClr val="black"/>
                </a:solidFill>
              </a:rPr>
              <a:t>(</a:t>
            </a:r>
            <a:r>
              <a:rPr lang="en-GB" sz="2400" dirty="0">
                <a:solidFill>
                  <a:prstClr val="black"/>
                </a:solidFill>
              </a:rPr>
              <a:t>18° C to 37° C</a:t>
            </a:r>
            <a:r>
              <a:rPr lang="en-GB" sz="2000" dirty="0">
                <a:solidFill>
                  <a:prstClr val="black"/>
                </a:solidFill>
              </a:rPr>
              <a:t>) . </a:t>
            </a:r>
            <a:r>
              <a:rPr lang="en-GB" sz="2400" dirty="0">
                <a:solidFill>
                  <a:prstClr val="black"/>
                </a:solidFill>
              </a:rPr>
              <a:t>And tolerate a wide range of pH (7.0 to 9.0) but are </a:t>
            </a:r>
            <a:r>
              <a:rPr lang="en-GB" sz="2400" b="1" dirty="0">
                <a:solidFill>
                  <a:prstClr val="black"/>
                </a:solidFill>
              </a:rPr>
              <a:t>susceptible to stomach acids.</a:t>
            </a:r>
          </a:p>
          <a:p>
            <a:pPr lvl="0"/>
            <a:endParaRPr lang="en-GB" sz="2400" b="1" dirty="0">
              <a:solidFill>
                <a:prstClr val="black"/>
              </a:solidFill>
            </a:endParaRPr>
          </a:p>
          <a:p>
            <a:pPr lvl="0"/>
            <a:endParaRPr lang="en-GB" sz="2400" b="1" dirty="0">
              <a:solidFill>
                <a:prstClr val="black"/>
              </a:solidFill>
            </a:endParaRPr>
          </a:p>
          <a:p>
            <a:pPr lvl="0"/>
            <a:endParaRPr lang="en-GB" sz="2400" b="1" dirty="0">
              <a:solidFill>
                <a:prstClr val="black"/>
              </a:solidFill>
            </a:endParaRPr>
          </a:p>
          <a:p>
            <a:pPr marL="285750" lvl="0" indent="-285750">
              <a:buFont typeface="Arial" panose="020B0604020202020204" pitchFamily="34" charset="0"/>
              <a:buChar char="•"/>
            </a:pPr>
            <a:endParaRPr lang="en-GB" sz="2400" b="1" dirty="0">
              <a:solidFill>
                <a:prstClr val="black"/>
              </a:solidFill>
            </a:endParaRPr>
          </a:p>
          <a:p>
            <a:pPr marL="285750" lvl="0" indent="-285750">
              <a:buFont typeface="Arial" panose="020B0604020202020204" pitchFamily="34" charset="0"/>
              <a:buChar char="•"/>
            </a:pPr>
            <a:endParaRPr lang="en-GB" sz="2400" b="1" dirty="0">
              <a:solidFill>
                <a:prstClr val="black"/>
              </a:solidFill>
            </a:endParaRPr>
          </a:p>
          <a:p>
            <a:pPr marL="285750" lvl="0" indent="-285750">
              <a:buFont typeface="Arial" panose="020B0604020202020204" pitchFamily="34" charset="0"/>
              <a:buChar char="•"/>
            </a:pPr>
            <a:endParaRPr lang="en-GB" sz="2400" b="1" dirty="0">
              <a:solidFill>
                <a:prstClr val="black"/>
              </a:solidFill>
            </a:endParaRPr>
          </a:p>
          <a:p>
            <a:pPr lvl="0"/>
            <a:r>
              <a:rPr lang="en-GB" sz="2400" b="1" dirty="0">
                <a:solidFill>
                  <a:prstClr val="black"/>
                </a:solidFill>
              </a:rPr>
              <a:t> </a:t>
            </a:r>
            <a:endParaRPr lang="en-GB" sz="2400" dirty="0">
              <a:solidFill>
                <a:prstClr val="black"/>
              </a:solidFill>
            </a:endParaRPr>
          </a:p>
          <a:p>
            <a:pPr marL="285750" lvl="0" indent="-285750">
              <a:buFont typeface="Arial" panose="020B0604020202020204" pitchFamily="34" charset="0"/>
              <a:buChar char="•"/>
            </a:pPr>
            <a:endParaRPr lang="en-GB" sz="2400" dirty="0">
              <a:solidFill>
                <a:prstClr val="black"/>
              </a:solidFill>
            </a:endParaRPr>
          </a:p>
          <a:p>
            <a:pPr lvl="0"/>
            <a:endParaRPr lang="en-US" sz="2400" dirty="0">
              <a:solidFill>
                <a:prstClr val="black"/>
              </a:solidFill>
            </a:endParaRPr>
          </a:p>
          <a:p>
            <a:pPr marL="285750" lvl="0" indent="-285750">
              <a:buFont typeface="Arial" panose="020B0604020202020204" pitchFamily="34" charset="0"/>
              <a:buChar char="•"/>
            </a:pPr>
            <a:r>
              <a:rPr lang="en-US" sz="2400" i="1" dirty="0">
                <a:solidFill>
                  <a:prstClr val="black"/>
                </a:solidFill>
              </a:rPr>
              <a:t>V.cholerae</a:t>
            </a:r>
            <a:r>
              <a:rPr lang="en-US" sz="2400" dirty="0">
                <a:solidFill>
                  <a:prstClr val="black"/>
                </a:solidFill>
              </a:rPr>
              <a:t>  grows well on </a:t>
            </a:r>
            <a:r>
              <a:rPr lang="en-US" sz="2400" b="1" dirty="0">
                <a:solidFill>
                  <a:prstClr val="black"/>
                </a:solidFill>
              </a:rPr>
              <a:t>thiosulfate-citrate-bile-sucrose (TCBS)</a:t>
            </a:r>
            <a:r>
              <a:rPr lang="en-US" sz="2400" dirty="0">
                <a:solidFill>
                  <a:prstClr val="black"/>
                </a:solidFill>
              </a:rPr>
              <a:t> agar ,which is the selective medium for Vibrios.</a:t>
            </a:r>
          </a:p>
          <a:p>
            <a:pPr marL="285750" lvl="0" indent="-285750">
              <a:buFont typeface="Arial" panose="020B0604020202020204" pitchFamily="34" charset="0"/>
              <a:buChar char="•"/>
            </a:pPr>
            <a:endParaRPr lang="sv-SE" sz="2400" dirty="0">
              <a:solidFill>
                <a:prstClr val="black"/>
              </a:solidFill>
            </a:endParaRPr>
          </a:p>
        </p:txBody>
      </p:sp>
      <p:pic>
        <p:nvPicPr>
          <p:cNvPr id="3" name="Picture 2"/>
          <p:cNvPicPr>
            <a:picLocks noChangeAspect="1"/>
          </p:cNvPicPr>
          <p:nvPr/>
        </p:nvPicPr>
        <p:blipFill>
          <a:blip r:embed="rId2"/>
          <a:stretch>
            <a:fillRect/>
          </a:stretch>
        </p:blipFill>
        <p:spPr>
          <a:xfrm>
            <a:off x="2500901" y="2149950"/>
            <a:ext cx="6474845" cy="2649987"/>
          </a:xfrm>
          <a:prstGeom prst="rect">
            <a:avLst/>
          </a:prstGeom>
        </p:spPr>
      </p:pic>
    </p:spTree>
    <p:extLst>
      <p:ext uri="{BB962C8B-B14F-4D97-AF65-F5344CB8AC3E}">
        <p14:creationId xmlns:p14="http://schemas.microsoft.com/office/powerpoint/2010/main" val="95750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7EC866-D394-41E8-B99B-D3ED16CD9209}"/>
              </a:ext>
            </a:extLst>
          </p:cNvPr>
          <p:cNvSpPr txBox="1"/>
          <p:nvPr/>
        </p:nvSpPr>
        <p:spPr>
          <a:xfrm>
            <a:off x="573083" y="452013"/>
            <a:ext cx="10522635" cy="3046988"/>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000000"/>
                </a:solidFill>
                <a:effectLst/>
                <a:uLnTx/>
                <a:uFillTx/>
                <a:ea typeface="+mn-ea"/>
                <a:cs typeface="+mn-cs"/>
              </a:rPr>
              <a:t>On TCBS </a:t>
            </a:r>
          </a:p>
          <a:p>
            <a:r>
              <a:rPr kumimoji="0" lang="en-US" sz="2400" b="0" i="1" u="none" strike="noStrike" kern="1200" cap="none" spc="0" normalizeH="0" baseline="0" noProof="0" dirty="0">
                <a:ln>
                  <a:noFill/>
                </a:ln>
                <a:solidFill>
                  <a:srgbClr val="000000"/>
                </a:solidFill>
                <a:effectLst/>
                <a:uLnTx/>
                <a:uFillTx/>
                <a:ea typeface="+mn-ea"/>
                <a:cs typeface="+mn-cs"/>
              </a:rPr>
              <a:t>V. cholerae</a:t>
            </a:r>
            <a:r>
              <a:rPr kumimoji="0" lang="en-US" sz="2400" b="0" i="0" u="none" strike="noStrike" kern="1200" cap="none" spc="0" normalizeH="0" baseline="0" noProof="0" dirty="0">
                <a:ln>
                  <a:noFill/>
                </a:ln>
                <a:solidFill>
                  <a:srgbClr val="000000"/>
                </a:solidFill>
                <a:effectLst/>
                <a:uLnTx/>
                <a:uFillTx/>
                <a:ea typeface="+mn-ea"/>
                <a:cs typeface="+mn-cs"/>
              </a:rPr>
              <a:t> produces large (2–4 mm in diameter) yellow-colored colonies, slightly flattened with opaque centers and translucent peripheries. </a:t>
            </a:r>
          </a:p>
          <a:p>
            <a:r>
              <a:rPr kumimoji="0" lang="en-US" sz="2400" b="1" i="0" u="none" strike="noStrike" kern="1200" cap="none" spc="0" normalizeH="0" baseline="0" noProof="0" dirty="0">
                <a:ln>
                  <a:noFill/>
                </a:ln>
                <a:solidFill>
                  <a:srgbClr val="000000"/>
                </a:solidFill>
                <a:effectLst/>
                <a:uLnTx/>
                <a:uFillTx/>
                <a:ea typeface="+mn-ea"/>
                <a:cs typeface="+mn-cs"/>
              </a:rPr>
              <a:t>The yellow color is due to the fermentation of sucrose in TCBS medium. </a:t>
            </a:r>
          </a:p>
          <a:p>
            <a:endParaRPr kumimoji="0" lang="en-US" sz="2400" b="1" i="0" u="none" strike="noStrike" kern="1200" cap="none" spc="0" normalizeH="0" baseline="0" noProof="0" dirty="0">
              <a:ln>
                <a:noFill/>
              </a:ln>
              <a:solidFill>
                <a:srgbClr val="000000"/>
              </a:solidFill>
              <a:effectLst/>
              <a:uLnTx/>
              <a:uFillTx/>
              <a:ea typeface="+mn-ea"/>
              <a:cs typeface="+mn-cs"/>
            </a:endParaRPr>
          </a:p>
          <a:p>
            <a:r>
              <a:rPr kumimoji="0" lang="en-US" sz="2400" b="0" i="0" u="none" strike="noStrike" kern="1200" cap="none" spc="0" normalizeH="0" baseline="0" noProof="0" dirty="0">
                <a:ln>
                  <a:noFill/>
                </a:ln>
                <a:solidFill>
                  <a:srgbClr val="000000"/>
                </a:solidFill>
                <a:effectLst/>
                <a:uLnTx/>
                <a:uFillTx/>
                <a:ea typeface="+mn-ea"/>
                <a:cs typeface="+mn-cs"/>
              </a:rPr>
              <a:t>Non-sucrose-fermenting Vibrios such as </a:t>
            </a:r>
            <a:r>
              <a:rPr kumimoji="0" lang="en-US" sz="2400" b="0" i="1" u="none" strike="noStrike" kern="1200" cap="none" spc="0" normalizeH="0" baseline="0" noProof="0" dirty="0">
                <a:ln>
                  <a:noFill/>
                </a:ln>
                <a:solidFill>
                  <a:srgbClr val="000000"/>
                </a:solidFill>
                <a:effectLst/>
                <a:uLnTx/>
                <a:uFillTx/>
                <a:ea typeface="+mn-ea"/>
                <a:cs typeface="+mn-cs"/>
              </a:rPr>
              <a:t>V. parahaemolyticus</a:t>
            </a:r>
            <a:r>
              <a:rPr kumimoji="0" lang="en-US" sz="2400" b="0" i="0" u="none" strike="noStrike" kern="1200" cap="none" spc="0" normalizeH="0" baseline="0" noProof="0" dirty="0">
                <a:ln>
                  <a:noFill/>
                </a:ln>
                <a:solidFill>
                  <a:srgbClr val="000000"/>
                </a:solidFill>
                <a:effectLst/>
                <a:uLnTx/>
                <a:uFillTx/>
                <a:ea typeface="+mn-ea"/>
                <a:cs typeface="+mn-cs"/>
              </a:rPr>
              <a:t> produce green to blue-green colonies.</a:t>
            </a:r>
          </a:p>
          <a:p>
            <a:endParaRPr lang="en-US" sz="2400" dirty="0"/>
          </a:p>
        </p:txBody>
      </p:sp>
      <p:pic>
        <p:nvPicPr>
          <p:cNvPr id="9" name="Picture 8">
            <a:extLst>
              <a:ext uri="{FF2B5EF4-FFF2-40B4-BE49-F238E27FC236}">
                <a16:creationId xmlns:a16="http://schemas.microsoft.com/office/drawing/2014/main" id="{D35063D9-B3DF-4E85-ADC3-DCBD9436E55B}"/>
              </a:ext>
            </a:extLst>
          </p:cNvPr>
          <p:cNvPicPr>
            <a:picLocks noChangeAspect="1"/>
          </p:cNvPicPr>
          <p:nvPr/>
        </p:nvPicPr>
        <p:blipFill>
          <a:blip r:embed="rId2"/>
          <a:stretch>
            <a:fillRect/>
          </a:stretch>
        </p:blipFill>
        <p:spPr>
          <a:xfrm>
            <a:off x="4187122" y="2806638"/>
            <a:ext cx="7160432" cy="3909596"/>
          </a:xfrm>
          <a:prstGeom prst="rect">
            <a:avLst/>
          </a:prstGeom>
        </p:spPr>
      </p:pic>
    </p:spTree>
    <p:extLst>
      <p:ext uri="{BB962C8B-B14F-4D97-AF65-F5344CB8AC3E}">
        <p14:creationId xmlns:p14="http://schemas.microsoft.com/office/powerpoint/2010/main" val="2298372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6510" y="120525"/>
            <a:ext cx="7412182" cy="523220"/>
          </a:xfrm>
          <a:prstGeom prst="rect">
            <a:avLst/>
          </a:prstGeom>
          <a:noFill/>
        </p:spPr>
        <p:txBody>
          <a:bodyPr wrap="square" rtlCol="1">
            <a:spAutoFit/>
          </a:bodyPr>
          <a:lstStyle/>
          <a:p>
            <a:r>
              <a:rPr lang="en-US" sz="2800" b="1" dirty="0">
                <a:solidFill>
                  <a:srgbClr val="FF0000"/>
                </a:solidFill>
              </a:rPr>
              <a:t>Antigenic structure and Biologic Classifications</a:t>
            </a:r>
            <a:endParaRPr lang="ar-IQ" sz="2800" b="1" dirty="0">
              <a:solidFill>
                <a:srgbClr val="FF0000"/>
              </a:solidFill>
            </a:endParaRPr>
          </a:p>
        </p:txBody>
      </p:sp>
      <p:sp>
        <p:nvSpPr>
          <p:cNvPr id="6" name="Rounded Rectangle 5"/>
          <p:cNvSpPr/>
          <p:nvPr/>
        </p:nvSpPr>
        <p:spPr>
          <a:xfrm>
            <a:off x="138860" y="1953982"/>
            <a:ext cx="8949563" cy="5264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a:r>
              <a:rPr lang="en-US" sz="2000" b="1" dirty="0">
                <a:solidFill>
                  <a:schemeClr val="bg1"/>
                </a:solidFill>
              </a:rPr>
              <a:t>Based on variable somatic O-antigen composition </a:t>
            </a:r>
            <a:r>
              <a:rPr lang="en-US" sz="2000" b="1" dirty="0">
                <a:solidFill>
                  <a:prstClr val="white"/>
                </a:solidFill>
              </a:rPr>
              <a:t>,more than 200  O antigen groups of </a:t>
            </a:r>
            <a:r>
              <a:rPr lang="en-US" sz="2000" b="1" i="1" dirty="0">
                <a:solidFill>
                  <a:prstClr val="white"/>
                </a:solidFill>
              </a:rPr>
              <a:t>V. cholerae</a:t>
            </a:r>
            <a:r>
              <a:rPr lang="en-US" sz="2000" b="1" dirty="0">
                <a:solidFill>
                  <a:prstClr val="white"/>
                </a:solidFill>
              </a:rPr>
              <a:t> have been recognized</a:t>
            </a:r>
          </a:p>
        </p:txBody>
      </p:sp>
      <p:sp>
        <p:nvSpPr>
          <p:cNvPr id="4" name="TextBox 3"/>
          <p:cNvSpPr txBox="1"/>
          <p:nvPr/>
        </p:nvSpPr>
        <p:spPr>
          <a:xfrm>
            <a:off x="138860" y="753653"/>
            <a:ext cx="11277600" cy="1200329"/>
          </a:xfrm>
          <a:prstGeom prst="rect">
            <a:avLst/>
          </a:prstGeom>
          <a:noFill/>
        </p:spPr>
        <p:txBody>
          <a:bodyPr wrap="square" rtlCol="1">
            <a:spAutoFit/>
          </a:bodyPr>
          <a:lstStyle/>
          <a:p>
            <a:r>
              <a:rPr lang="en-US" sz="2400" dirty="0"/>
              <a:t>Many Vibrios share  a single heat -labile flagellar </a:t>
            </a:r>
            <a:r>
              <a:rPr lang="en-US" sz="2400" b="1" dirty="0">
                <a:solidFill>
                  <a:srgbClr val="FF0000"/>
                </a:solidFill>
              </a:rPr>
              <a:t>H antigen </a:t>
            </a:r>
            <a:r>
              <a:rPr lang="en-US" sz="2400" dirty="0"/>
              <a:t>which is </a:t>
            </a:r>
            <a:r>
              <a:rPr lang="en-US" sz="2400" b="1" dirty="0">
                <a:solidFill>
                  <a:srgbClr val="FF0000"/>
                </a:solidFill>
              </a:rPr>
              <a:t>nonspecific</a:t>
            </a:r>
            <a:r>
              <a:rPr lang="en-US" sz="2400" dirty="0"/>
              <a:t>.</a:t>
            </a:r>
          </a:p>
          <a:p>
            <a:r>
              <a:rPr lang="en-US" sz="2400" dirty="0"/>
              <a:t>-</a:t>
            </a:r>
            <a:r>
              <a:rPr lang="en-US" sz="2400" b="1" i="1" dirty="0">
                <a:solidFill>
                  <a:srgbClr val="FF0000"/>
                </a:solidFill>
              </a:rPr>
              <a:t>V.cholerae</a:t>
            </a:r>
            <a:r>
              <a:rPr lang="en-US" sz="2400" b="1" dirty="0">
                <a:solidFill>
                  <a:srgbClr val="FF0000"/>
                </a:solidFill>
              </a:rPr>
              <a:t> </a:t>
            </a:r>
            <a:r>
              <a:rPr lang="en-US" sz="2400" dirty="0"/>
              <a:t>has </a:t>
            </a:r>
            <a:r>
              <a:rPr lang="en-US" sz="2400" b="1" dirty="0">
                <a:solidFill>
                  <a:srgbClr val="FF0000"/>
                </a:solidFill>
              </a:rPr>
              <a:t>O liposaccharides antigens </a:t>
            </a:r>
            <a:r>
              <a:rPr lang="en-US" sz="2400" dirty="0"/>
              <a:t>that give </a:t>
            </a:r>
            <a:r>
              <a:rPr lang="en-US" sz="2400" b="1" dirty="0">
                <a:solidFill>
                  <a:srgbClr val="FF0000"/>
                </a:solidFill>
              </a:rPr>
              <a:t>serological specificity</a:t>
            </a:r>
            <a:r>
              <a:rPr lang="en-US" sz="2400" dirty="0"/>
              <a:t>.</a:t>
            </a:r>
          </a:p>
          <a:p>
            <a:endParaRPr lang="ar-IQ" sz="2400" b="1" dirty="0">
              <a:solidFill>
                <a:schemeClr val="bg1"/>
              </a:solidFill>
            </a:endParaRPr>
          </a:p>
        </p:txBody>
      </p:sp>
      <p:sp>
        <p:nvSpPr>
          <p:cNvPr id="7" name="Rectangle: Rounded Corners 14">
            <a:extLst>
              <a:ext uri="{FF2B5EF4-FFF2-40B4-BE49-F238E27FC236}">
                <a16:creationId xmlns:a16="http://schemas.microsoft.com/office/drawing/2014/main" id="{49DEA9BE-1E1C-49D4-93A5-3DEE43F66360}"/>
              </a:ext>
            </a:extLst>
          </p:cNvPr>
          <p:cNvSpPr/>
          <p:nvPr/>
        </p:nvSpPr>
        <p:spPr>
          <a:xfrm>
            <a:off x="138860" y="2583720"/>
            <a:ext cx="4239175" cy="7561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2712" marR="0" lvl="0" algn="ctr" defTabSz="914400" rtl="0" eaLnBrk="1" fontAlgn="base" latinLnBrk="0" hangingPunct="1">
              <a:lnSpc>
                <a:spcPct val="100000"/>
              </a:lnSpc>
              <a:spcBef>
                <a:spcPct val="0"/>
              </a:spcBef>
              <a:spcAft>
                <a:spcPts val="600"/>
              </a:spcAft>
              <a:buClrTx/>
              <a:buSzTx/>
              <a:tabLst/>
              <a:defRPr/>
            </a:pPr>
            <a:r>
              <a:rPr kumimoji="0" lang="en-US" sz="2800" b="1" i="0" u="none" strike="noStrike" kern="1200" cap="none" spc="0" normalizeH="0" baseline="0" noProof="0" dirty="0">
                <a:ln>
                  <a:noFill/>
                </a:ln>
                <a:effectLst/>
                <a:uLnTx/>
                <a:uFillTx/>
                <a:ea typeface="+mn-ea"/>
                <a:cs typeface="+mn-cs"/>
              </a:rPr>
              <a:t>1-   O1 serogroup</a:t>
            </a:r>
          </a:p>
        </p:txBody>
      </p:sp>
      <p:pic>
        <p:nvPicPr>
          <p:cNvPr id="8" name="Picture 7"/>
          <p:cNvPicPr>
            <a:picLocks noChangeAspect="1"/>
          </p:cNvPicPr>
          <p:nvPr/>
        </p:nvPicPr>
        <p:blipFill>
          <a:blip r:embed="rId2"/>
          <a:stretch>
            <a:fillRect/>
          </a:stretch>
        </p:blipFill>
        <p:spPr>
          <a:xfrm>
            <a:off x="4849246" y="2583720"/>
            <a:ext cx="4239175" cy="816935"/>
          </a:xfrm>
          <a:prstGeom prst="rect">
            <a:avLst/>
          </a:prstGeom>
        </p:spPr>
      </p:pic>
      <p:sp>
        <p:nvSpPr>
          <p:cNvPr id="10" name="TextBox 9">
            <a:extLst>
              <a:ext uri="{FF2B5EF4-FFF2-40B4-BE49-F238E27FC236}">
                <a16:creationId xmlns:a16="http://schemas.microsoft.com/office/drawing/2014/main" id="{A3BC9CDF-17DE-477E-A4C6-EF32AFFF606F}"/>
              </a:ext>
            </a:extLst>
          </p:cNvPr>
          <p:cNvSpPr txBox="1"/>
          <p:nvPr/>
        </p:nvSpPr>
        <p:spPr>
          <a:xfrm>
            <a:off x="4849246" y="3400655"/>
            <a:ext cx="4239175" cy="2923877"/>
          </a:xfrm>
          <a:prstGeom prst="rect">
            <a:avLst/>
          </a:prstGeom>
          <a:solidFill>
            <a:srgbClr val="D0CECE"/>
          </a:solidFill>
        </p:spPr>
        <p:txBody>
          <a:bodyPr wrap="square" rtlCol="0">
            <a:spAutoFit/>
          </a:bodyPr>
          <a:lstStyle/>
          <a:p>
            <a:pPr marL="112712" fontAlgn="base">
              <a:spcBef>
                <a:spcPct val="0"/>
              </a:spcBef>
              <a:spcAft>
                <a:spcPts val="600"/>
              </a:spcAft>
              <a:defRPr/>
            </a:pPr>
            <a:r>
              <a:rPr kumimoji="0" lang="en-US" sz="2000" b="0" i="0" u="none" strike="noStrike" kern="1200" cap="none" spc="0" normalizeH="0" baseline="0" noProof="0" dirty="0">
                <a:ln>
                  <a:noFill/>
                </a:ln>
                <a:effectLst/>
                <a:uLnTx/>
                <a:uFillTx/>
                <a:ea typeface="+mn-ea"/>
                <a:cs typeface="+mn-cs"/>
              </a:rPr>
              <a:t>Include other strains that are identical to O1 strains </a:t>
            </a:r>
            <a:r>
              <a:rPr kumimoji="0" lang="en-US" sz="2000" b="1" i="0" u="none" strike="noStrike" kern="1200" cap="none" spc="0" normalizeH="0" baseline="0" noProof="0" dirty="0">
                <a:ln>
                  <a:noFill/>
                </a:ln>
                <a:effectLst/>
                <a:uLnTx/>
                <a:uFillTx/>
                <a:ea typeface="+mn-ea"/>
                <a:cs typeface="+mn-cs"/>
              </a:rPr>
              <a:t>but do not agglutinate in O1 antiserum </a:t>
            </a:r>
          </a:p>
          <a:p>
            <a:pPr marL="112712" fontAlgn="base">
              <a:spcBef>
                <a:spcPct val="0"/>
              </a:spcBef>
              <a:spcAft>
                <a:spcPts val="600"/>
              </a:spcAft>
              <a:defRPr/>
            </a:pPr>
            <a:r>
              <a:rPr lang="en-US" sz="2000" dirty="0"/>
              <a:t>They are called:</a:t>
            </a:r>
          </a:p>
          <a:p>
            <a:pPr marL="112712" fontAlgn="base">
              <a:spcBef>
                <a:spcPct val="0"/>
              </a:spcBef>
              <a:spcAft>
                <a:spcPts val="600"/>
              </a:spcAft>
              <a:defRPr/>
            </a:pPr>
            <a:r>
              <a:rPr lang="en-US" sz="2000" dirty="0"/>
              <a:t>Non-cholera Vibrios  (</a:t>
            </a:r>
            <a:r>
              <a:rPr lang="en-US" sz="2000" b="1" dirty="0"/>
              <a:t>NCV</a:t>
            </a:r>
            <a:r>
              <a:rPr lang="en-US" sz="2000" dirty="0"/>
              <a:t>)                  or Non-agglutinating (</a:t>
            </a:r>
            <a:r>
              <a:rPr lang="en-US" sz="2000" b="1" dirty="0"/>
              <a:t>NAG</a:t>
            </a:r>
            <a:r>
              <a:rPr lang="en-US" sz="2000" dirty="0"/>
              <a:t>) Vibrios</a:t>
            </a:r>
          </a:p>
          <a:p>
            <a:pPr marL="112712" fontAlgn="base">
              <a:spcBef>
                <a:spcPct val="0"/>
              </a:spcBef>
              <a:spcAft>
                <a:spcPts val="600"/>
              </a:spcAft>
              <a:defRPr/>
            </a:pPr>
            <a:r>
              <a:rPr kumimoji="0" lang="en-US" sz="2000" b="0" i="0" u="none" strike="noStrike" kern="1200" cap="none" spc="0" normalizeH="0" baseline="0" noProof="0" dirty="0">
                <a:ln>
                  <a:noFill/>
                </a:ln>
                <a:effectLst/>
                <a:uLnTx/>
                <a:uFillTx/>
                <a:ea typeface="+mn-ea"/>
                <a:cs typeface="+mn-cs"/>
              </a:rPr>
              <a:t>(</a:t>
            </a:r>
            <a:r>
              <a:rPr kumimoji="0" lang="en-US" sz="2000" b="1" i="0" u="none" strike="noStrike" kern="1200" cap="none" spc="0" normalizeH="0" baseline="0" noProof="0" dirty="0">
                <a:ln>
                  <a:noFill/>
                </a:ln>
                <a:effectLst/>
                <a:uLnTx/>
                <a:uFillTx/>
                <a:ea typeface="+mn-ea"/>
                <a:cs typeface="+mn-cs"/>
              </a:rPr>
              <a:t>O139 serogroups)</a:t>
            </a:r>
          </a:p>
          <a:p>
            <a:pPr marL="112712" fontAlgn="base">
              <a:spcBef>
                <a:spcPct val="0"/>
              </a:spcBef>
              <a:spcAft>
                <a:spcPts val="600"/>
              </a:spcAft>
              <a:defRPr/>
            </a:pPr>
            <a:endParaRPr lang="en-US" sz="2400" b="1" dirty="0">
              <a:solidFill>
                <a:prstClr val="black"/>
              </a:solidFill>
            </a:endParaRPr>
          </a:p>
        </p:txBody>
      </p:sp>
      <p:sp>
        <p:nvSpPr>
          <p:cNvPr id="11" name="TextBox 10">
            <a:extLst>
              <a:ext uri="{FF2B5EF4-FFF2-40B4-BE49-F238E27FC236}">
                <a16:creationId xmlns:a16="http://schemas.microsoft.com/office/drawing/2014/main" id="{A3BC9CDF-17DE-477E-A4C6-EF32AFFF606F}"/>
              </a:ext>
            </a:extLst>
          </p:cNvPr>
          <p:cNvSpPr txBox="1"/>
          <p:nvPr/>
        </p:nvSpPr>
        <p:spPr>
          <a:xfrm>
            <a:off x="138860" y="3339858"/>
            <a:ext cx="4350013" cy="2846933"/>
          </a:xfrm>
          <a:prstGeom prst="rect">
            <a:avLst/>
          </a:prstGeom>
          <a:solidFill>
            <a:srgbClr val="D0CECE"/>
          </a:solidFill>
        </p:spPr>
        <p:txBody>
          <a:bodyPr wrap="square" rtlCol="0">
            <a:spAutoFit/>
          </a:bodyPr>
          <a:lstStyle/>
          <a:p>
            <a:pPr marL="112712" lvl="0" fontAlgn="base">
              <a:spcBef>
                <a:spcPct val="0"/>
              </a:spcBef>
              <a:spcAft>
                <a:spcPts val="600"/>
              </a:spcAft>
              <a:defRPr/>
            </a:pPr>
            <a:r>
              <a:rPr kumimoji="0" lang="en-US" sz="2000" i="0" u="none" strike="noStrike" kern="1200" cap="none" spc="0" normalizeH="0" baseline="0" noProof="0" dirty="0">
                <a:ln>
                  <a:noFill/>
                </a:ln>
                <a:solidFill>
                  <a:prstClr val="black"/>
                </a:solidFill>
                <a:effectLst/>
                <a:uLnTx/>
                <a:uFillTx/>
                <a:ea typeface="+mn-ea"/>
                <a:cs typeface="+mn-cs"/>
              </a:rPr>
              <a:t>-These </a:t>
            </a:r>
            <a:r>
              <a:rPr lang="en-US" sz="2000" b="1" i="1" dirty="0"/>
              <a:t>V. cholerae </a:t>
            </a:r>
            <a:r>
              <a:rPr kumimoji="0" lang="en-US" sz="2000" i="0" u="none" strike="noStrike" kern="1200" cap="none" spc="0" normalizeH="0" baseline="0" noProof="0" dirty="0">
                <a:ln>
                  <a:noFill/>
                </a:ln>
                <a:solidFill>
                  <a:prstClr val="black"/>
                </a:solidFill>
                <a:effectLst/>
                <a:uLnTx/>
                <a:uFillTx/>
                <a:ea typeface="+mn-ea"/>
                <a:cs typeface="+mn-cs"/>
              </a:rPr>
              <a:t>serogroups O1 antigen</a:t>
            </a:r>
            <a:r>
              <a:rPr kumimoji="0" lang="en-US" sz="2000" i="0" u="none" strike="noStrike" kern="1200" cap="none" spc="0" normalizeH="0" noProof="0" dirty="0">
                <a:ln>
                  <a:noFill/>
                </a:ln>
                <a:solidFill>
                  <a:prstClr val="black"/>
                </a:solidFill>
                <a:effectLst/>
                <a:uLnTx/>
                <a:uFillTx/>
                <a:ea typeface="+mn-ea"/>
                <a:cs typeface="+mn-cs"/>
              </a:rPr>
              <a:t> have extra determinants that make possible further typing: </a:t>
            </a:r>
          </a:p>
          <a:p>
            <a:pPr marL="112712" lvl="0" fontAlgn="base">
              <a:spcBef>
                <a:spcPct val="0"/>
              </a:spcBef>
              <a:spcAft>
                <a:spcPts val="600"/>
              </a:spcAft>
              <a:defRPr/>
            </a:pPr>
            <a:r>
              <a:rPr kumimoji="0" lang="en-US" sz="2000" i="0" u="none" strike="noStrike" kern="1200" cap="none" spc="0" normalizeH="0" noProof="0" dirty="0">
                <a:ln>
                  <a:noFill/>
                </a:ln>
                <a:solidFill>
                  <a:prstClr val="black"/>
                </a:solidFill>
                <a:effectLst/>
                <a:uLnTx/>
                <a:uFillTx/>
                <a:ea typeface="+mn-ea"/>
                <a:cs typeface="+mn-cs"/>
              </a:rPr>
              <a:t>the serotypes   are </a:t>
            </a:r>
            <a:r>
              <a:rPr kumimoji="0" lang="en-US" sz="2000" b="1" i="0" u="none" strike="noStrike" kern="1200" cap="none" spc="0" normalizeH="0" noProof="0" dirty="0">
                <a:ln>
                  <a:noFill/>
                </a:ln>
                <a:solidFill>
                  <a:prstClr val="black"/>
                </a:solidFill>
                <a:effectLst/>
                <a:uLnTx/>
                <a:uFillTx/>
                <a:ea typeface="+mn-ea"/>
                <a:cs typeface="+mn-cs"/>
              </a:rPr>
              <a:t>Ogawa, Inaba, and Hikogima </a:t>
            </a:r>
            <a:r>
              <a:rPr kumimoji="0" lang="en-US" sz="2000" i="0" u="none" strike="noStrike" kern="1200" cap="none" spc="0" normalizeH="0" noProof="0" dirty="0">
                <a:ln>
                  <a:noFill/>
                </a:ln>
                <a:solidFill>
                  <a:prstClr val="black"/>
                </a:solidFill>
                <a:effectLst/>
                <a:uLnTx/>
                <a:uFillTx/>
                <a:ea typeface="+mn-ea"/>
                <a:cs typeface="+mn-cs"/>
              </a:rPr>
              <a:t>.</a:t>
            </a:r>
          </a:p>
          <a:p>
            <a:pPr marL="112712" lvl="0" fontAlgn="base">
              <a:spcBef>
                <a:spcPct val="0"/>
              </a:spcBef>
              <a:spcAft>
                <a:spcPts val="600"/>
              </a:spcAft>
              <a:defRPr/>
            </a:pPr>
            <a:r>
              <a:rPr lang="en-US" sz="2000" baseline="0" dirty="0">
                <a:solidFill>
                  <a:prstClr val="black"/>
                </a:solidFill>
              </a:rPr>
              <a:t>-</a:t>
            </a:r>
            <a:r>
              <a:rPr lang="en-US" sz="2000" b="1" baseline="0" dirty="0">
                <a:solidFill>
                  <a:srgbClr val="FF0000"/>
                </a:solidFill>
              </a:rPr>
              <a:t>Two biotypes </a:t>
            </a:r>
            <a:r>
              <a:rPr lang="en-US" sz="2000" baseline="0" dirty="0">
                <a:solidFill>
                  <a:prstClr val="black"/>
                </a:solidFill>
              </a:rPr>
              <a:t>of epidemic</a:t>
            </a:r>
            <a:r>
              <a:rPr lang="en-US" sz="2000" b="1" i="1" dirty="0"/>
              <a:t> </a:t>
            </a:r>
            <a:r>
              <a:rPr lang="en-US" b="1" i="1" dirty="0"/>
              <a:t>V. cholerae </a:t>
            </a:r>
            <a:r>
              <a:rPr lang="en-US" baseline="0" dirty="0">
                <a:solidFill>
                  <a:prstClr val="black"/>
                </a:solidFill>
              </a:rPr>
              <a:t> </a:t>
            </a:r>
            <a:r>
              <a:rPr lang="en-US" sz="2000" baseline="0" dirty="0">
                <a:solidFill>
                  <a:prstClr val="black"/>
                </a:solidFill>
              </a:rPr>
              <a:t> (</a:t>
            </a:r>
            <a:r>
              <a:rPr lang="en-US" sz="1600" b="1" baseline="0" dirty="0">
                <a:solidFill>
                  <a:prstClr val="black"/>
                </a:solidFill>
              </a:rPr>
              <a:t>different biochemical reactions)</a:t>
            </a:r>
            <a:endParaRPr lang="en-US" sz="2000" b="1" baseline="0" dirty="0">
              <a:solidFill>
                <a:prstClr val="black"/>
              </a:solidFill>
            </a:endParaRPr>
          </a:p>
          <a:p>
            <a:pPr marL="112712" lvl="0" fontAlgn="base">
              <a:spcBef>
                <a:spcPct val="0"/>
              </a:spcBef>
              <a:spcAft>
                <a:spcPts val="600"/>
              </a:spcAft>
              <a:defRPr/>
            </a:pPr>
            <a:r>
              <a:rPr kumimoji="0" lang="en-US" sz="2400" b="1" i="0" u="none" strike="noStrike" kern="1200" cap="none" spc="0" normalizeH="0" baseline="0" noProof="0" dirty="0">
                <a:ln>
                  <a:noFill/>
                </a:ln>
                <a:solidFill>
                  <a:prstClr val="black"/>
                </a:solidFill>
                <a:effectLst/>
                <a:uLnTx/>
                <a:uFillTx/>
                <a:ea typeface="+mn-ea"/>
                <a:cs typeface="+mn-cs"/>
              </a:rPr>
              <a:t>1-Classic               2-El Tor                           </a:t>
            </a:r>
          </a:p>
        </p:txBody>
      </p:sp>
      <p:sp>
        <p:nvSpPr>
          <p:cNvPr id="12" name="Rounded Rectangle 11"/>
          <p:cNvSpPr/>
          <p:nvPr/>
        </p:nvSpPr>
        <p:spPr>
          <a:xfrm>
            <a:off x="9268692" y="2901315"/>
            <a:ext cx="2826326" cy="38394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i="1" dirty="0">
                <a:solidFill>
                  <a:srgbClr val="FFFF00"/>
                </a:solidFill>
              </a:rPr>
              <a:t>V. cholerae  </a:t>
            </a:r>
            <a:r>
              <a:rPr lang="en-US" b="1" dirty="0">
                <a:solidFill>
                  <a:srgbClr val="FFFF00"/>
                </a:solidFill>
              </a:rPr>
              <a:t>strains of       </a:t>
            </a:r>
            <a:r>
              <a:rPr lang="en-US" sz="2000" b="1" dirty="0">
                <a:solidFill>
                  <a:schemeClr val="bg1"/>
                </a:solidFill>
              </a:rPr>
              <a:t>O1 and O139    </a:t>
            </a:r>
            <a:r>
              <a:rPr lang="en-US" b="1" dirty="0">
                <a:solidFill>
                  <a:srgbClr val="FFFF00"/>
                </a:solidFill>
              </a:rPr>
              <a:t>serogroups   cause classic epidemic cholera </a:t>
            </a:r>
          </a:p>
          <a:p>
            <a:pPr algn="ctr"/>
            <a:r>
              <a:rPr lang="en-US" b="1" dirty="0">
                <a:solidFill>
                  <a:srgbClr val="FFFF00"/>
                </a:solidFill>
              </a:rPr>
              <a:t>( both are toxigenic)</a:t>
            </a:r>
          </a:p>
          <a:p>
            <a:pPr algn="ctr"/>
            <a:endParaRPr lang="en-US" b="1" dirty="0">
              <a:solidFill>
                <a:srgbClr val="FFFF00"/>
              </a:solidFill>
            </a:endParaRPr>
          </a:p>
          <a:p>
            <a:endParaRPr lang="en-US" b="1" dirty="0">
              <a:solidFill>
                <a:srgbClr val="FFFF00"/>
              </a:solidFill>
            </a:endParaRPr>
          </a:p>
          <a:p>
            <a:pPr algn="ctr"/>
            <a:r>
              <a:rPr lang="en-US" b="1" dirty="0">
                <a:solidFill>
                  <a:schemeClr val="bg1"/>
                </a:solidFill>
              </a:rPr>
              <a:t>Occasionally non-O1/non-O139</a:t>
            </a:r>
          </a:p>
          <a:p>
            <a:pPr algn="ctr"/>
            <a:r>
              <a:rPr lang="en-US" b="1" dirty="0">
                <a:solidFill>
                  <a:schemeClr val="bg1"/>
                </a:solidFill>
              </a:rPr>
              <a:t> </a:t>
            </a:r>
            <a:r>
              <a:rPr lang="en-US" b="1" i="1" dirty="0">
                <a:solidFill>
                  <a:schemeClr val="bg1"/>
                </a:solidFill>
              </a:rPr>
              <a:t>V.cholerae</a:t>
            </a:r>
            <a:r>
              <a:rPr lang="en-US" b="1" dirty="0">
                <a:solidFill>
                  <a:schemeClr val="bg1"/>
                </a:solidFill>
              </a:rPr>
              <a:t> causes cholera-like disease</a:t>
            </a:r>
            <a:endParaRPr lang="ar-IQ" b="1" dirty="0">
              <a:solidFill>
                <a:schemeClr val="bg1"/>
              </a:solidFill>
            </a:endParaRPr>
          </a:p>
        </p:txBody>
      </p:sp>
    </p:spTree>
    <p:extLst>
      <p:ext uri="{BB962C8B-B14F-4D97-AF65-F5344CB8AC3E}">
        <p14:creationId xmlns:p14="http://schemas.microsoft.com/office/powerpoint/2010/main" val="138836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7143" y="2961894"/>
            <a:ext cx="11208327" cy="1200329"/>
          </a:xfrm>
          <a:prstGeom prst="rect">
            <a:avLst/>
          </a:prstGeom>
          <a:noFill/>
        </p:spPr>
        <p:txBody>
          <a:bodyPr wrap="square" rtlCol="1">
            <a:spAutoFit/>
          </a:bodyPr>
          <a:lstStyle/>
          <a:p>
            <a:r>
              <a:rPr lang="en-US" sz="2400" b="1" dirty="0"/>
              <a:t>A- Specimens:</a:t>
            </a:r>
          </a:p>
          <a:p>
            <a:r>
              <a:rPr lang="en-US" sz="2400" dirty="0"/>
              <a:t> specimens for culture include watery stool and mucous flakes from patients or carriers. </a:t>
            </a:r>
          </a:p>
          <a:p>
            <a:r>
              <a:rPr lang="en-US" sz="2400" dirty="0"/>
              <a:t> </a:t>
            </a:r>
            <a:endParaRPr lang="ar-IQ" sz="2400" b="1" dirty="0"/>
          </a:p>
        </p:txBody>
      </p:sp>
      <p:sp>
        <p:nvSpPr>
          <p:cNvPr id="4" name="TextBox 3"/>
          <p:cNvSpPr txBox="1"/>
          <p:nvPr/>
        </p:nvSpPr>
        <p:spPr>
          <a:xfrm>
            <a:off x="858982" y="221673"/>
            <a:ext cx="7384473" cy="800219"/>
          </a:xfrm>
          <a:prstGeom prst="rect">
            <a:avLst/>
          </a:prstGeom>
          <a:noFill/>
        </p:spPr>
        <p:txBody>
          <a:bodyPr wrap="square" rtlCol="1">
            <a:spAutoFit/>
          </a:bodyPr>
          <a:lstStyle/>
          <a:p>
            <a:pPr algn="ctr"/>
            <a:r>
              <a:rPr lang="en-US" sz="2800" b="1" dirty="0">
                <a:solidFill>
                  <a:srgbClr val="FF0000"/>
                </a:solidFill>
              </a:rPr>
              <a:t>Laboratory Diagnosis of  </a:t>
            </a:r>
            <a:r>
              <a:rPr lang="en-US" sz="2800" b="1" i="1" dirty="0">
                <a:solidFill>
                  <a:srgbClr val="FF0000"/>
                </a:solidFill>
              </a:rPr>
              <a:t>V. cholerae</a:t>
            </a:r>
          </a:p>
          <a:p>
            <a:pPr algn="ctr"/>
            <a:endParaRPr lang="ar-IQ" i="1" dirty="0"/>
          </a:p>
        </p:txBody>
      </p:sp>
      <p:sp>
        <p:nvSpPr>
          <p:cNvPr id="5" name="TextBox 4"/>
          <p:cNvSpPr txBox="1"/>
          <p:nvPr/>
        </p:nvSpPr>
        <p:spPr>
          <a:xfrm>
            <a:off x="1066800" y="772363"/>
            <a:ext cx="3948546" cy="2215991"/>
          </a:xfrm>
          <a:prstGeom prst="rect">
            <a:avLst/>
          </a:prstGeom>
          <a:solidFill>
            <a:schemeClr val="bg2"/>
          </a:solidFill>
        </p:spPr>
        <p:txBody>
          <a:bodyPr wrap="square" rtlCol="1">
            <a:spAutoFit/>
          </a:bodyPr>
          <a:lstStyle/>
          <a:p>
            <a:r>
              <a:rPr lang="en-US" sz="2400" b="1" dirty="0"/>
              <a:t>A-Specimen</a:t>
            </a:r>
          </a:p>
          <a:p>
            <a:r>
              <a:rPr lang="en-US" sz="2400" b="1" dirty="0"/>
              <a:t>B-Smears</a:t>
            </a:r>
          </a:p>
          <a:p>
            <a:r>
              <a:rPr lang="en-US" sz="2400" b="1" dirty="0"/>
              <a:t>C-Transport media</a:t>
            </a:r>
          </a:p>
          <a:p>
            <a:r>
              <a:rPr lang="en-US" sz="2400" b="1" dirty="0"/>
              <a:t>D-Culture</a:t>
            </a:r>
          </a:p>
          <a:p>
            <a:r>
              <a:rPr lang="en-US" sz="2400" b="1" dirty="0"/>
              <a:t>E-Specific Tests</a:t>
            </a:r>
            <a:endParaRPr lang="ar-IQ" sz="2400" b="1" dirty="0"/>
          </a:p>
          <a:p>
            <a:endParaRPr lang="ar-IQ" dirty="0"/>
          </a:p>
        </p:txBody>
      </p:sp>
      <p:sp>
        <p:nvSpPr>
          <p:cNvPr id="7" name="TextBox 6"/>
          <p:cNvSpPr txBox="1"/>
          <p:nvPr/>
        </p:nvSpPr>
        <p:spPr>
          <a:xfrm>
            <a:off x="187143" y="4505095"/>
            <a:ext cx="12004857" cy="1200329"/>
          </a:xfrm>
          <a:prstGeom prst="rect">
            <a:avLst/>
          </a:prstGeom>
          <a:noFill/>
        </p:spPr>
        <p:txBody>
          <a:bodyPr wrap="square" rtlCol="1">
            <a:spAutoFit/>
          </a:bodyPr>
          <a:lstStyle/>
          <a:p>
            <a:r>
              <a:rPr lang="en-US" sz="2400" b="1" dirty="0"/>
              <a:t>B- Smears:</a:t>
            </a:r>
          </a:p>
          <a:p>
            <a:r>
              <a:rPr lang="en-US" sz="2400" dirty="0"/>
              <a:t>The microscopic appearance of smears made from stool samples is not reliable. Under dark-field  microscopy ,the rapidly motile Vibrios might be seen (darting  movement</a:t>
            </a:r>
            <a:r>
              <a:rPr lang="en-US" sz="2400" b="1" dirty="0"/>
              <a:t> </a:t>
            </a:r>
            <a:r>
              <a:rPr lang="en-US" sz="2400" dirty="0"/>
              <a:t>)</a:t>
            </a:r>
            <a:r>
              <a:rPr lang="en-US" sz="2400" b="1" dirty="0"/>
              <a:t> </a:t>
            </a:r>
            <a:r>
              <a:rPr lang="en-US" sz="2400" dirty="0"/>
              <a:t>.</a:t>
            </a:r>
          </a:p>
        </p:txBody>
      </p:sp>
    </p:spTree>
    <p:extLst>
      <p:ext uri="{BB962C8B-B14F-4D97-AF65-F5344CB8AC3E}">
        <p14:creationId xmlns:p14="http://schemas.microsoft.com/office/powerpoint/2010/main" val="17566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008" y="331236"/>
            <a:ext cx="11208327" cy="2677656"/>
          </a:xfrm>
          <a:prstGeom prst="rect">
            <a:avLst/>
          </a:prstGeom>
          <a:noFill/>
        </p:spPr>
        <p:txBody>
          <a:bodyPr wrap="square" rtlCol="1">
            <a:spAutoFit/>
          </a:bodyPr>
          <a:lstStyle/>
          <a:p>
            <a:r>
              <a:rPr lang="en-US" sz="2400" b="1" dirty="0"/>
              <a:t>C- Transport media:</a:t>
            </a:r>
          </a:p>
          <a:p>
            <a:r>
              <a:rPr lang="en-US" sz="2400" dirty="0">
                <a:solidFill>
                  <a:srgbClr val="000000"/>
                </a:solidFill>
              </a:rPr>
              <a:t>The ideal transport medium is Cary Blair media ,</a:t>
            </a:r>
          </a:p>
          <a:p>
            <a:r>
              <a:rPr lang="en-US" sz="2400" dirty="0">
                <a:solidFill>
                  <a:srgbClr val="000000"/>
                </a:solidFill>
              </a:rPr>
              <a:t>and if not available, Alkaline Peptone Water (APW) can be used.</a:t>
            </a:r>
          </a:p>
          <a:p>
            <a:endParaRPr lang="en-US" sz="2400" dirty="0">
              <a:solidFill>
                <a:srgbClr val="000000"/>
              </a:solidFill>
            </a:endParaRPr>
          </a:p>
          <a:p>
            <a:endParaRPr lang="en-US" sz="2400" b="1" dirty="0"/>
          </a:p>
          <a:p>
            <a:r>
              <a:rPr lang="en-US" sz="2400" dirty="0"/>
              <a:t> </a:t>
            </a:r>
          </a:p>
          <a:p>
            <a:r>
              <a:rPr lang="en-US" sz="2400" dirty="0"/>
              <a:t> </a:t>
            </a:r>
            <a:endParaRPr lang="ar-IQ" sz="2400" b="1" dirty="0"/>
          </a:p>
        </p:txBody>
      </p:sp>
      <p:pic>
        <p:nvPicPr>
          <p:cNvPr id="3" name="Picture 2">
            <a:extLst>
              <a:ext uri="{FF2B5EF4-FFF2-40B4-BE49-F238E27FC236}">
                <a16:creationId xmlns:a16="http://schemas.microsoft.com/office/drawing/2014/main" id="{74D3D1E2-2480-4C47-BCA7-8B70A2D79EF8}"/>
              </a:ext>
            </a:extLst>
          </p:cNvPr>
          <p:cNvPicPr>
            <a:picLocks noChangeAspect="1"/>
          </p:cNvPicPr>
          <p:nvPr/>
        </p:nvPicPr>
        <p:blipFill>
          <a:blip r:embed="rId2"/>
          <a:stretch>
            <a:fillRect/>
          </a:stretch>
        </p:blipFill>
        <p:spPr>
          <a:xfrm>
            <a:off x="9077569" y="296249"/>
            <a:ext cx="2946776" cy="1942493"/>
          </a:xfrm>
          <a:prstGeom prst="rect">
            <a:avLst/>
          </a:prstGeom>
        </p:spPr>
      </p:pic>
      <p:sp>
        <p:nvSpPr>
          <p:cNvPr id="4" name="TextBox 3"/>
          <p:cNvSpPr txBox="1"/>
          <p:nvPr/>
        </p:nvSpPr>
        <p:spPr>
          <a:xfrm>
            <a:off x="-56697" y="2002820"/>
            <a:ext cx="12248697" cy="5262979"/>
          </a:xfrm>
          <a:prstGeom prst="rect">
            <a:avLst/>
          </a:prstGeom>
          <a:noFill/>
        </p:spPr>
        <p:txBody>
          <a:bodyPr wrap="square" rtlCol="1">
            <a:spAutoFit/>
          </a:bodyPr>
          <a:lstStyle/>
          <a:p>
            <a:pPr lvl="0"/>
            <a:r>
              <a:rPr lang="en-US" sz="2400" b="1" dirty="0"/>
              <a:t>D- Culture:</a:t>
            </a:r>
          </a:p>
          <a:p>
            <a:pPr lvl="0"/>
            <a:r>
              <a:rPr lang="en-US" sz="2400" dirty="0">
                <a:solidFill>
                  <a:srgbClr val="000000"/>
                </a:solidFill>
              </a:rPr>
              <a:t>Culture is the gold standard in the isolation and diagnosis of the organism from the stool sample.</a:t>
            </a:r>
          </a:p>
          <a:p>
            <a:pPr marL="285750" lvl="0" indent="-285750">
              <a:buFont typeface="Arial" panose="020B0604020202020204" pitchFamily="34" charset="0"/>
              <a:buChar char="•"/>
            </a:pPr>
            <a:r>
              <a:rPr lang="en-US" sz="2400" dirty="0">
                <a:solidFill>
                  <a:prstClr val="black"/>
                </a:solidFill>
              </a:rPr>
              <a:t>Vibrio can grow on a variety of simple media like  blood agar and MacConkey`s agar</a:t>
            </a:r>
          </a:p>
          <a:p>
            <a:pPr lvl="0"/>
            <a:endParaRPr lang="en-US" sz="2400" dirty="0">
              <a:solidFill>
                <a:prstClr val="black"/>
              </a:solidFill>
            </a:endParaRPr>
          </a:p>
          <a:p>
            <a:pPr marL="285750" lvl="0" indent="-285750">
              <a:buFont typeface="Arial" panose="020B0604020202020204" pitchFamily="34" charset="0"/>
              <a:buChar char="•"/>
            </a:pPr>
            <a:r>
              <a:rPr lang="en-US" sz="2400" b="1" dirty="0">
                <a:solidFill>
                  <a:prstClr val="black"/>
                </a:solidFill>
              </a:rPr>
              <a:t>Selective</a:t>
            </a:r>
            <a:r>
              <a:rPr lang="en-US" sz="2400" dirty="0">
                <a:solidFill>
                  <a:prstClr val="black"/>
                </a:solidFill>
              </a:rPr>
              <a:t> / differential medium is </a:t>
            </a:r>
            <a:r>
              <a:rPr lang="en-US" sz="2400" dirty="0">
                <a:solidFill>
                  <a:srgbClr val="000000"/>
                </a:solidFill>
              </a:rPr>
              <a:t>thiosulfate-citrate-bile salts agar (</a:t>
            </a:r>
            <a:r>
              <a:rPr lang="en-US" sz="2400" b="1" dirty="0">
                <a:solidFill>
                  <a:prstClr val="black"/>
                </a:solidFill>
              </a:rPr>
              <a:t>TCBS)</a:t>
            </a:r>
            <a:r>
              <a:rPr lang="en-US" sz="2400" dirty="0">
                <a:solidFill>
                  <a:prstClr val="black"/>
                </a:solidFill>
              </a:rPr>
              <a:t> producing yellow colonies.</a:t>
            </a:r>
          </a:p>
          <a:p>
            <a:pPr marL="285750" lvl="0" indent="-285750">
              <a:buFont typeface="Arial" panose="020B0604020202020204" pitchFamily="34" charset="0"/>
              <a:buChar char="•"/>
            </a:pPr>
            <a:endParaRPr lang="en-US" sz="2400" dirty="0">
              <a:solidFill>
                <a:prstClr val="black"/>
              </a:solidFill>
            </a:endParaRPr>
          </a:p>
          <a:p>
            <a:pPr marL="285750" lvl="0" indent="-285750">
              <a:buFont typeface="Arial" panose="020B0604020202020204" pitchFamily="34" charset="0"/>
              <a:buChar char="•"/>
            </a:pPr>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lvl="0"/>
            <a:endParaRPr lang="en-US" sz="2400" dirty="0">
              <a:solidFill>
                <a:prstClr val="black"/>
              </a:solidFill>
            </a:endParaRPr>
          </a:p>
          <a:p>
            <a:pPr marL="285750" lvl="0" indent="-285750">
              <a:buFont typeface="Arial" panose="020B0604020202020204" pitchFamily="34" charset="0"/>
              <a:buChar char="•"/>
            </a:pPr>
            <a:r>
              <a:rPr lang="en-US" sz="2400" b="1" dirty="0">
                <a:solidFill>
                  <a:prstClr val="black"/>
                </a:solidFill>
              </a:rPr>
              <a:t>Enrichment</a:t>
            </a:r>
            <a:r>
              <a:rPr lang="en-US" sz="2400" dirty="0">
                <a:solidFill>
                  <a:prstClr val="black"/>
                </a:solidFill>
              </a:rPr>
              <a:t> medium is Alkaline peptone broth </a:t>
            </a:r>
          </a:p>
          <a:p>
            <a:pPr lvl="0"/>
            <a:r>
              <a:rPr lang="en-US" sz="2400" dirty="0">
                <a:solidFill>
                  <a:prstClr val="black"/>
                </a:solidFill>
              </a:rPr>
              <a:t>(high pH 8.0-9.0 : vibrio can survive and replicate while other organisms can not)</a:t>
            </a:r>
            <a:endParaRPr lang="en-GB" sz="2400" dirty="0">
              <a:solidFill>
                <a:prstClr val="black"/>
              </a:solidFill>
            </a:endParaRPr>
          </a:p>
          <a:p>
            <a:pPr lvl="0"/>
            <a:endParaRPr lang="en-US" sz="2400" dirty="0">
              <a:solidFill>
                <a:srgbClr val="00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7569" y="4071334"/>
            <a:ext cx="2419859" cy="2278208"/>
          </a:xfrm>
          <a:prstGeom prst="rect">
            <a:avLst/>
          </a:prstGeom>
        </p:spPr>
      </p:pic>
    </p:spTree>
    <p:extLst>
      <p:ext uri="{BB962C8B-B14F-4D97-AF65-F5344CB8AC3E}">
        <p14:creationId xmlns:p14="http://schemas.microsoft.com/office/powerpoint/2010/main" val="663209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1958</Words>
  <Application>Microsoft Office PowerPoint</Application>
  <PresentationFormat>Widescreen</PresentationFormat>
  <Paragraphs>259</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Black</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 OUDAY</dc:creator>
  <cp:lastModifiedBy>AYA OUDAY</cp:lastModifiedBy>
  <cp:revision>209</cp:revision>
  <dcterms:created xsi:type="dcterms:W3CDTF">2021-04-16T11:00:17Z</dcterms:created>
  <dcterms:modified xsi:type="dcterms:W3CDTF">2021-04-24T19:51:01Z</dcterms:modified>
</cp:coreProperties>
</file>